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70" r:id="rId4"/>
    <p:sldId id="271" r:id="rId5"/>
    <p:sldId id="273" r:id="rId6"/>
    <p:sldId id="274" r:id="rId7"/>
    <p:sldId id="275" r:id="rId8"/>
    <p:sldId id="272" r:id="rId9"/>
    <p:sldId id="259" r:id="rId10"/>
    <p:sldId id="260" r:id="rId11"/>
    <p:sldId id="261" r:id="rId12"/>
    <p:sldId id="267" r:id="rId13"/>
    <p:sldId id="268"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8" d="100"/>
          <a:sy n="68" d="100"/>
        </p:scale>
        <p:origin x="145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12/24/2018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10</a:t>
            </a:fld>
            <a:endParaRPr lang="en-US"/>
          </a:p>
        </p:txBody>
      </p:sp>
    </p:spTree>
    <p:extLst>
      <p:ext uri="{BB962C8B-B14F-4D97-AF65-F5344CB8AC3E}">
        <p14:creationId xmlns:p14="http://schemas.microsoft.com/office/powerpoint/2010/main" val="2317690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11</a:t>
            </a:fld>
            <a:endParaRPr lang="en-US"/>
          </a:p>
        </p:txBody>
      </p:sp>
    </p:spTree>
    <p:extLst>
      <p:ext uri="{BB962C8B-B14F-4D97-AF65-F5344CB8AC3E}">
        <p14:creationId xmlns:p14="http://schemas.microsoft.com/office/powerpoint/2010/main" val="123855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12</a:t>
            </a:fld>
            <a:endParaRPr lang="en-US"/>
          </a:p>
        </p:txBody>
      </p:sp>
    </p:spTree>
    <p:extLst>
      <p:ext uri="{BB962C8B-B14F-4D97-AF65-F5344CB8AC3E}">
        <p14:creationId xmlns:p14="http://schemas.microsoft.com/office/powerpoint/2010/main" val="1096513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13</a:t>
            </a:fld>
            <a:endParaRPr lang="en-US"/>
          </a:p>
        </p:txBody>
      </p:sp>
    </p:spTree>
    <p:extLst>
      <p:ext uri="{BB962C8B-B14F-4D97-AF65-F5344CB8AC3E}">
        <p14:creationId xmlns:p14="http://schemas.microsoft.com/office/powerpoint/2010/main" val="1557698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14</a:t>
            </a:fld>
            <a:endParaRPr lang="en-US"/>
          </a:p>
        </p:txBody>
      </p:sp>
    </p:spTree>
    <p:extLst>
      <p:ext uri="{BB962C8B-B14F-4D97-AF65-F5344CB8AC3E}">
        <p14:creationId xmlns:p14="http://schemas.microsoft.com/office/powerpoint/2010/main" val="8702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a:p>
        </p:txBody>
      </p:sp>
    </p:spTree>
    <p:extLst>
      <p:ext uri="{BB962C8B-B14F-4D97-AF65-F5344CB8AC3E}">
        <p14:creationId xmlns:p14="http://schemas.microsoft.com/office/powerpoint/2010/main" val="307377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a:p>
        </p:txBody>
      </p:sp>
    </p:spTree>
    <p:extLst>
      <p:ext uri="{BB962C8B-B14F-4D97-AF65-F5344CB8AC3E}">
        <p14:creationId xmlns:p14="http://schemas.microsoft.com/office/powerpoint/2010/main" val="169634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4</a:t>
            </a:fld>
            <a:endParaRPr lang="en-US"/>
          </a:p>
        </p:txBody>
      </p:sp>
    </p:spTree>
    <p:extLst>
      <p:ext uri="{BB962C8B-B14F-4D97-AF65-F5344CB8AC3E}">
        <p14:creationId xmlns:p14="http://schemas.microsoft.com/office/powerpoint/2010/main" val="3088380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5</a:t>
            </a:fld>
            <a:endParaRPr lang="en-US"/>
          </a:p>
        </p:txBody>
      </p:sp>
    </p:spTree>
    <p:extLst>
      <p:ext uri="{BB962C8B-B14F-4D97-AF65-F5344CB8AC3E}">
        <p14:creationId xmlns:p14="http://schemas.microsoft.com/office/powerpoint/2010/main" val="234771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6</a:t>
            </a:fld>
            <a:endParaRPr lang="en-US"/>
          </a:p>
        </p:txBody>
      </p:sp>
    </p:spTree>
    <p:extLst>
      <p:ext uri="{BB962C8B-B14F-4D97-AF65-F5344CB8AC3E}">
        <p14:creationId xmlns:p14="http://schemas.microsoft.com/office/powerpoint/2010/main" val="177889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7</a:t>
            </a:fld>
            <a:endParaRPr lang="en-US"/>
          </a:p>
        </p:txBody>
      </p:sp>
    </p:spTree>
    <p:extLst>
      <p:ext uri="{BB962C8B-B14F-4D97-AF65-F5344CB8AC3E}">
        <p14:creationId xmlns:p14="http://schemas.microsoft.com/office/powerpoint/2010/main" val="324220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8</a:t>
            </a:fld>
            <a:endParaRPr lang="en-US"/>
          </a:p>
        </p:txBody>
      </p:sp>
    </p:spTree>
    <p:extLst>
      <p:ext uri="{BB962C8B-B14F-4D97-AF65-F5344CB8AC3E}">
        <p14:creationId xmlns:p14="http://schemas.microsoft.com/office/powerpoint/2010/main" val="425923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9</a:t>
            </a:fld>
            <a:endParaRPr lang="en-US"/>
          </a:p>
        </p:txBody>
      </p:sp>
    </p:spTree>
    <p:extLst>
      <p:ext uri="{BB962C8B-B14F-4D97-AF65-F5344CB8AC3E}">
        <p14:creationId xmlns:p14="http://schemas.microsoft.com/office/powerpoint/2010/main" val="35618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ppva.civil.auth.gr/content/en/index.html"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ppva.civil.auth.gr/content/en/index.html"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1237129" y="1709738"/>
            <a:ext cx="6400800" cy="1143000"/>
          </a:xfrm>
        </p:spPr>
        <p:txBody>
          <a:bodyPr>
            <a:normAutofit fontScale="92500"/>
          </a:bodyPr>
          <a:lstStyle/>
          <a:p>
            <a:r>
              <a:rPr lang="en-US" dirty="0"/>
              <a:t>WP2</a:t>
            </a:r>
            <a:r>
              <a:rPr lang="el-GR" dirty="0"/>
              <a:t>: </a:t>
            </a:r>
            <a:r>
              <a:rPr lang="en-US" dirty="0"/>
              <a:t>Development of competence-based curricula aligned with EU trends</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err="1">
                <a:solidFill>
                  <a:schemeClr val="accent1">
                    <a:lumMod val="75000"/>
                  </a:schemeClr>
                </a:solidFill>
                <a:latin typeface="Calibri Light" pitchFamily="34" charset="0"/>
                <a:cs typeface="Calibri Light" pitchFamily="34" charset="0"/>
              </a:rPr>
              <a:t>Haris</a:t>
            </a:r>
            <a:r>
              <a:rPr lang="en-US" sz="1800" dirty="0">
                <a:solidFill>
                  <a:schemeClr val="accent1">
                    <a:lumMod val="75000"/>
                  </a:schemeClr>
                </a:solidFill>
                <a:latin typeface="Calibri Light" pitchFamily="34" charset="0"/>
                <a:cs typeface="Calibri Light" pitchFamily="34" charset="0"/>
              </a:rPr>
              <a:t> </a:t>
            </a:r>
            <a:r>
              <a:rPr lang="en-US" sz="1800" dirty="0" err="1">
                <a:solidFill>
                  <a:schemeClr val="accent1">
                    <a:lumMod val="75000"/>
                  </a:schemeClr>
                </a:solidFill>
                <a:latin typeface="Calibri Light" pitchFamily="34" charset="0"/>
                <a:cs typeface="Calibri Light" pitchFamily="34" charset="0"/>
              </a:rPr>
              <a:t>Skoulikaris</a:t>
            </a:r>
            <a:r>
              <a:rPr lang="en-US" sz="1800" dirty="0">
                <a:solidFill>
                  <a:schemeClr val="accent1">
                    <a:lumMod val="75000"/>
                  </a:schemeClr>
                </a:solidFill>
                <a:latin typeface="Calibri Light" pitchFamily="34" charset="0"/>
                <a:cs typeface="Calibri Light" pitchFamily="34" charset="0"/>
              </a:rPr>
              <a:t>, Panagiotis </a:t>
            </a:r>
            <a:r>
              <a:rPr lang="en-US" sz="1800" dirty="0" err="1">
                <a:solidFill>
                  <a:schemeClr val="accent1">
                    <a:lumMod val="75000"/>
                  </a:schemeClr>
                </a:solidFill>
                <a:latin typeface="Calibri Light" pitchFamily="34" charset="0"/>
                <a:cs typeface="Calibri Light" pitchFamily="34" charset="0"/>
              </a:rPr>
              <a:t>Prinos</a:t>
            </a:r>
            <a:endParaRPr lang="sr-Latn-BA" sz="1800" dirty="0">
              <a:solidFill>
                <a:schemeClr val="accent1">
                  <a:lumMod val="75000"/>
                </a:schemeClr>
              </a:solidFill>
              <a:latin typeface="Calibri Light" pitchFamily="34" charset="0"/>
              <a:cs typeface="Calibri Light" pitchFamily="34" charset="0"/>
            </a:endParaRPr>
          </a:p>
          <a:p>
            <a:r>
              <a:rPr lang="en-US" sz="1800" dirty="0">
                <a:solidFill>
                  <a:schemeClr val="accent1">
                    <a:lumMod val="75000"/>
                  </a:schemeClr>
                </a:solidFill>
                <a:latin typeface="Calibri Light" pitchFamily="34" charset="0"/>
                <a:cs typeface="Calibri Light" pitchFamily="34" charset="0"/>
              </a:rPr>
              <a:t>Aristotle University of Thessaloniki</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Kick-Off Meeting, Nis, Serbia</a:t>
            </a:r>
            <a:r>
              <a:rPr lang="sr-Latn-BA" sz="1800" dirty="0">
                <a:solidFill>
                  <a:schemeClr val="accent1">
                    <a:lumMod val="75000"/>
                  </a:schemeClr>
                </a:solidFill>
                <a:latin typeface="Calibri Light" pitchFamily="34" charset="0"/>
                <a:cs typeface="Calibri Light" pitchFamily="34" charset="0"/>
              </a:rPr>
              <a:t>/ </a:t>
            </a:r>
            <a:r>
              <a:rPr lang="en-US" sz="1800" dirty="0">
                <a:solidFill>
                  <a:schemeClr val="accent1">
                    <a:lumMod val="75000"/>
                  </a:schemeClr>
                </a:solidFill>
                <a:latin typeface="Calibri Light" pitchFamily="34" charset="0"/>
                <a:cs typeface="Calibri Light" pitchFamily="34" charset="0"/>
              </a:rPr>
              <a:t>21-12-2018</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ectangle 8">
            <a:extLst>
              <a:ext uri="{FF2B5EF4-FFF2-40B4-BE49-F238E27FC236}">
                <a16:creationId xmlns:a16="http://schemas.microsoft.com/office/drawing/2014/main" id="{21879270-B853-43F9-B42D-28B9FFC333AE}"/>
              </a:ext>
            </a:extLst>
          </p:cNvPr>
          <p:cNvSpPr/>
          <p:nvPr/>
        </p:nvSpPr>
        <p:spPr>
          <a:xfrm>
            <a:off x="228600" y="823446"/>
            <a:ext cx="8834054" cy="5509200"/>
          </a:xfrm>
          <a:prstGeom prst="rect">
            <a:avLst/>
          </a:prstGeom>
          <a:ln w="38100">
            <a:noFill/>
          </a:ln>
        </p:spPr>
        <p:txBody>
          <a:bodyPr wrap="square">
            <a:spAutoFit/>
          </a:bodyPr>
          <a:lstStyle/>
          <a:p>
            <a:r>
              <a:rPr lang="en-US" sz="2400" b="1" dirty="0"/>
              <a:t>Issues for thought:</a:t>
            </a:r>
          </a:p>
          <a:p>
            <a:endParaRPr lang="en-US" sz="2400" b="1" dirty="0"/>
          </a:p>
          <a:p>
            <a:pPr marL="342900" indent="-342900">
              <a:buFont typeface="Wingdings" panose="05000000000000000000" pitchFamily="2" charset="2"/>
              <a:buChar char="Ø"/>
            </a:pPr>
            <a:r>
              <a:rPr lang="en-US" sz="2000" b="1" dirty="0"/>
              <a:t>Description of existing undergraduate and post graduate programs in WB ?</a:t>
            </a:r>
          </a:p>
          <a:p>
            <a:r>
              <a:rPr lang="en-US" sz="2000" b="1" dirty="0"/>
              <a:t>	</a:t>
            </a:r>
            <a:r>
              <a:rPr lang="en-US" sz="1600" b="1" i="1" dirty="0"/>
              <a:t>(Description of existing </a:t>
            </a:r>
            <a:r>
              <a:rPr lang="en-US" sz="1600" b="1" i="1" dirty="0" err="1"/>
              <a:t>programmes</a:t>
            </a:r>
            <a:r>
              <a:rPr lang="en-US" sz="1600" b="1" i="1" dirty="0"/>
              <a:t>, identification of potentiality.., identification of 	limitations.., adaptation to new curricula? Creation of new curricula?)</a:t>
            </a:r>
          </a:p>
          <a:p>
            <a:endParaRPr lang="en-US" sz="2000" b="1" dirty="0"/>
          </a:p>
          <a:p>
            <a:pPr marL="342900" indent="-342900">
              <a:buFont typeface="Wingdings" panose="05000000000000000000" pitchFamily="2" charset="2"/>
              <a:buChar char="Ø"/>
            </a:pPr>
            <a:r>
              <a:rPr lang="en-US" sz="2000" b="1" dirty="0"/>
              <a:t>Aim of the new master curricula? </a:t>
            </a:r>
          </a:p>
          <a:p>
            <a:r>
              <a:rPr lang="en-US" sz="1600" b="1" i="1" dirty="0"/>
              <a:t>	(e.g. emphasis to connection with the industry? Emphasis to water quality? Or quantity? Or 	groundwater? or Surface water? Integrated solutions? Climate change? )</a:t>
            </a:r>
          </a:p>
          <a:p>
            <a:endParaRPr lang="en-US" sz="2400" b="1" dirty="0"/>
          </a:p>
          <a:p>
            <a:pPr marL="342900" indent="-342900">
              <a:buFont typeface="Wingdings" panose="05000000000000000000" pitchFamily="2" charset="2"/>
              <a:buChar char="Ø"/>
            </a:pPr>
            <a:r>
              <a:rPr lang="en-US" sz="2000" b="1" dirty="0"/>
              <a:t>Structure of HEIs in WB?</a:t>
            </a:r>
          </a:p>
          <a:p>
            <a:r>
              <a:rPr lang="en-US" sz="1600" b="1" i="1" dirty="0"/>
              <a:t>	(e.g. focus on engineering thematic? Focus on earth science approaches? </a:t>
            </a:r>
            <a:r>
              <a:rPr lang="en-US" sz="1600" b="1" i="1" dirty="0" err="1"/>
              <a:t>etc</a:t>
            </a:r>
            <a:r>
              <a:rPr lang="en-US" sz="1600" b="1" i="1" dirty="0"/>
              <a:t>)</a:t>
            </a:r>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a:t>Infrastructure and human resources of HEIs in WB?</a:t>
            </a:r>
          </a:p>
          <a:p>
            <a:r>
              <a:rPr lang="en-US" sz="1600" b="1" i="1" dirty="0"/>
              <a:t>	(e.g. cannot ask for environmental economics courses/modules without having a 	relevant School)</a:t>
            </a:r>
          </a:p>
          <a:p>
            <a:pPr marL="342900" indent="-342900">
              <a:buFont typeface="Wingdings" panose="05000000000000000000" pitchFamily="2" charset="2"/>
              <a:buChar char="Ø"/>
            </a:pPr>
            <a:endParaRPr lang="en-US" sz="2400" b="1" dirty="0"/>
          </a:p>
        </p:txBody>
      </p:sp>
      <p:sp>
        <p:nvSpPr>
          <p:cNvPr id="3" name="Rectangle 2">
            <a:extLst>
              <a:ext uri="{FF2B5EF4-FFF2-40B4-BE49-F238E27FC236}">
                <a16:creationId xmlns:a16="http://schemas.microsoft.com/office/drawing/2014/main" id="{0D678C10-54C9-4DC1-8D23-C2C09CD8D0D4}"/>
              </a:ext>
            </a:extLst>
          </p:cNvPr>
          <p:cNvSpPr/>
          <p:nvPr/>
        </p:nvSpPr>
        <p:spPr>
          <a:xfrm rot="20550749">
            <a:off x="1822505" y="4239904"/>
            <a:ext cx="5340847" cy="1015663"/>
          </a:xfrm>
          <a:prstGeom prst="rect">
            <a:avLst/>
          </a:prstGeom>
          <a:solidFill>
            <a:srgbClr val="0070C0"/>
          </a:solidFill>
        </p:spPr>
        <p:txBody>
          <a:bodyPr wrap="square">
            <a:spAutoFit/>
          </a:bodyPr>
          <a:lstStyle/>
          <a:p>
            <a:pPr algn="ctr"/>
            <a:r>
              <a:rPr lang="en-US" sz="2000" b="1" u="sng" dirty="0">
                <a:solidFill>
                  <a:srgbClr val="FFFF00"/>
                </a:solidFill>
              </a:rPr>
              <a:t>Potential proposed solution:</a:t>
            </a:r>
          </a:p>
          <a:p>
            <a:pPr algn="ctr"/>
            <a:r>
              <a:rPr lang="en-US" sz="2000" b="1" dirty="0">
                <a:solidFill>
                  <a:srgbClr val="FFFF00"/>
                </a:solidFill>
              </a:rPr>
              <a:t>Questionnaire among the HEIs of the project and prioritization of requirements</a:t>
            </a:r>
          </a:p>
        </p:txBody>
      </p:sp>
    </p:spTree>
    <p:extLst>
      <p:ext uri="{BB962C8B-B14F-4D97-AF65-F5344CB8AC3E}">
        <p14:creationId xmlns:p14="http://schemas.microsoft.com/office/powerpoint/2010/main" val="127592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a:extLst>
              <a:ext uri="{FF2B5EF4-FFF2-40B4-BE49-F238E27FC236}">
                <a16:creationId xmlns:a16="http://schemas.microsoft.com/office/drawing/2014/main" id="{A46CC2E0-367E-4694-A6C3-EDC121848F37}"/>
              </a:ext>
            </a:extLst>
          </p:cNvPr>
          <p:cNvSpPr/>
          <p:nvPr/>
        </p:nvSpPr>
        <p:spPr>
          <a:xfrm>
            <a:off x="193073" y="671605"/>
            <a:ext cx="8757854" cy="923330"/>
          </a:xfrm>
          <a:prstGeom prst="rect">
            <a:avLst/>
          </a:prstGeom>
        </p:spPr>
        <p:txBody>
          <a:bodyPr wrap="square">
            <a:spAutoFit/>
          </a:bodyPr>
          <a:lstStyle/>
          <a:p>
            <a:pPr algn="ctr"/>
            <a:r>
              <a:rPr lang="en-US" dirty="0"/>
              <a:t>Postgraduate </a:t>
            </a:r>
            <a:r>
              <a:rPr lang="en-US" dirty="0" err="1"/>
              <a:t>programme</a:t>
            </a:r>
            <a:r>
              <a:rPr lang="en-US" dirty="0"/>
              <a:t> at </a:t>
            </a:r>
            <a:r>
              <a:rPr lang="en-US" dirty="0" err="1"/>
              <a:t>AUTh</a:t>
            </a:r>
            <a:r>
              <a:rPr lang="en-US" b="1" dirty="0"/>
              <a:t>: Environmental Protection &amp; Sustainable Development </a:t>
            </a:r>
            <a:endParaRPr lang="en-US" dirty="0">
              <a:hlinkClick r:id="rId6"/>
            </a:endParaRPr>
          </a:p>
          <a:p>
            <a:pPr algn="ctr"/>
            <a:r>
              <a:rPr lang="en-US" dirty="0">
                <a:hlinkClick r:id="rId6"/>
              </a:rPr>
              <a:t>http://ppva.civil.auth.gr/content/en/index.html</a:t>
            </a:r>
            <a:endParaRPr lang="en-US" dirty="0"/>
          </a:p>
          <a:p>
            <a:endParaRPr lang="en-US" dirty="0"/>
          </a:p>
        </p:txBody>
      </p:sp>
      <p:pic>
        <p:nvPicPr>
          <p:cNvPr id="5" name="Picture 4">
            <a:extLst>
              <a:ext uri="{FF2B5EF4-FFF2-40B4-BE49-F238E27FC236}">
                <a16:creationId xmlns:a16="http://schemas.microsoft.com/office/drawing/2014/main" id="{461E7AEF-E7C8-4BD9-A788-11FCB06B387E}"/>
              </a:ext>
            </a:extLst>
          </p:cNvPr>
          <p:cNvPicPr>
            <a:picLocks noChangeAspect="1"/>
          </p:cNvPicPr>
          <p:nvPr/>
        </p:nvPicPr>
        <p:blipFill>
          <a:blip r:embed="rId7"/>
          <a:stretch>
            <a:fillRect/>
          </a:stretch>
        </p:blipFill>
        <p:spPr>
          <a:xfrm>
            <a:off x="1911579" y="1321022"/>
            <a:ext cx="5403621" cy="5539561"/>
          </a:xfrm>
          <a:prstGeom prst="rect">
            <a:avLst/>
          </a:prstGeom>
        </p:spPr>
      </p:pic>
    </p:spTree>
    <p:extLst>
      <p:ext uri="{BB962C8B-B14F-4D97-AF65-F5344CB8AC3E}">
        <p14:creationId xmlns:p14="http://schemas.microsoft.com/office/powerpoint/2010/main" val="362826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a:extLst>
              <a:ext uri="{FF2B5EF4-FFF2-40B4-BE49-F238E27FC236}">
                <a16:creationId xmlns:a16="http://schemas.microsoft.com/office/drawing/2014/main" id="{A46CC2E0-367E-4694-A6C3-EDC121848F37}"/>
              </a:ext>
            </a:extLst>
          </p:cNvPr>
          <p:cNvSpPr/>
          <p:nvPr/>
        </p:nvSpPr>
        <p:spPr>
          <a:xfrm>
            <a:off x="193073" y="671605"/>
            <a:ext cx="8757854" cy="923330"/>
          </a:xfrm>
          <a:prstGeom prst="rect">
            <a:avLst/>
          </a:prstGeom>
        </p:spPr>
        <p:txBody>
          <a:bodyPr wrap="square">
            <a:spAutoFit/>
          </a:bodyPr>
          <a:lstStyle/>
          <a:p>
            <a:pPr algn="ctr"/>
            <a:r>
              <a:rPr lang="en-US" dirty="0"/>
              <a:t>Postgraduate </a:t>
            </a:r>
            <a:r>
              <a:rPr lang="en-US" dirty="0" err="1"/>
              <a:t>programme</a:t>
            </a:r>
            <a:r>
              <a:rPr lang="en-US" dirty="0"/>
              <a:t> at </a:t>
            </a:r>
            <a:r>
              <a:rPr lang="en-US" dirty="0" err="1"/>
              <a:t>AUTh</a:t>
            </a:r>
            <a:r>
              <a:rPr lang="en-US" b="1" dirty="0"/>
              <a:t>: Environmental Protection &amp; Sustainable Development </a:t>
            </a:r>
            <a:endParaRPr lang="en-US" dirty="0">
              <a:hlinkClick r:id="rId6"/>
            </a:endParaRPr>
          </a:p>
          <a:p>
            <a:pPr algn="ctr"/>
            <a:r>
              <a:rPr lang="en-US" dirty="0">
                <a:hlinkClick r:id="rId6"/>
              </a:rPr>
              <a:t>http://ppva.civil.auth.gr/content/en/index.html</a:t>
            </a:r>
            <a:endParaRPr lang="en-US" dirty="0"/>
          </a:p>
          <a:p>
            <a:endParaRPr lang="en-US" dirty="0"/>
          </a:p>
        </p:txBody>
      </p:sp>
      <p:pic>
        <p:nvPicPr>
          <p:cNvPr id="2" name="Picture 1">
            <a:extLst>
              <a:ext uri="{FF2B5EF4-FFF2-40B4-BE49-F238E27FC236}">
                <a16:creationId xmlns:a16="http://schemas.microsoft.com/office/drawing/2014/main" id="{1BC8AC79-2E22-4D1F-9E5C-C7126A6EEED1}"/>
              </a:ext>
            </a:extLst>
          </p:cNvPr>
          <p:cNvPicPr>
            <a:picLocks noChangeAspect="1"/>
          </p:cNvPicPr>
          <p:nvPr/>
        </p:nvPicPr>
        <p:blipFill>
          <a:blip r:embed="rId7"/>
          <a:stretch>
            <a:fillRect/>
          </a:stretch>
        </p:blipFill>
        <p:spPr>
          <a:xfrm>
            <a:off x="24581" y="1323975"/>
            <a:ext cx="4181475" cy="5534025"/>
          </a:xfrm>
          <a:prstGeom prst="rect">
            <a:avLst/>
          </a:prstGeom>
        </p:spPr>
      </p:pic>
      <p:pic>
        <p:nvPicPr>
          <p:cNvPr id="9" name="Picture 8">
            <a:extLst>
              <a:ext uri="{FF2B5EF4-FFF2-40B4-BE49-F238E27FC236}">
                <a16:creationId xmlns:a16="http://schemas.microsoft.com/office/drawing/2014/main" id="{F12031C0-F5CB-410C-9383-6C1932A5576C}"/>
              </a:ext>
            </a:extLst>
          </p:cNvPr>
          <p:cNvPicPr>
            <a:picLocks noChangeAspect="1"/>
          </p:cNvPicPr>
          <p:nvPr/>
        </p:nvPicPr>
        <p:blipFill>
          <a:blip r:embed="rId8"/>
          <a:stretch>
            <a:fillRect/>
          </a:stretch>
        </p:blipFill>
        <p:spPr>
          <a:xfrm>
            <a:off x="4724400" y="1341181"/>
            <a:ext cx="3962400" cy="5584654"/>
          </a:xfrm>
          <a:prstGeom prst="rect">
            <a:avLst/>
          </a:prstGeom>
        </p:spPr>
      </p:pic>
    </p:spTree>
    <p:extLst>
      <p:ext uri="{BB962C8B-B14F-4D97-AF65-F5344CB8AC3E}">
        <p14:creationId xmlns:p14="http://schemas.microsoft.com/office/powerpoint/2010/main" val="54492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err="1">
                <a:solidFill>
                  <a:schemeClr val="bg1"/>
                </a:solidFill>
              </a:rPr>
              <a:t>Strenthening</a:t>
            </a:r>
            <a:r>
              <a:rPr lang="en-US" sz="1600" dirty="0">
                <a:solidFill>
                  <a:schemeClr val="bg1"/>
                </a:solidFill>
              </a:rPr>
              <a:t>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4" name="Rectangle 13">
            <a:extLst>
              <a:ext uri="{FF2B5EF4-FFF2-40B4-BE49-F238E27FC236}">
                <a16:creationId xmlns:a16="http://schemas.microsoft.com/office/drawing/2014/main" id="{53F28A97-2181-46D0-B0D6-516B072092CD}"/>
              </a:ext>
            </a:extLst>
          </p:cNvPr>
          <p:cNvSpPr/>
          <p:nvPr/>
        </p:nvSpPr>
        <p:spPr>
          <a:xfrm>
            <a:off x="288087" y="1460165"/>
            <a:ext cx="3466013" cy="307777"/>
          </a:xfrm>
          <a:prstGeom prst="rect">
            <a:avLst/>
          </a:prstGeom>
        </p:spPr>
        <p:txBody>
          <a:bodyPr wrap="none">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rgbClr val="1F497D"/>
                </a:solidFill>
                <a:latin typeface="Arial" panose="020B0604020202020204" pitchFamily="34" charset="0"/>
                <a:ea typeface="Times New Roman" panose="02020603050405020304" pitchFamily="18" charset="0"/>
              </a:rPr>
              <a:t>Ecosystems processes and dynamics</a:t>
            </a:r>
          </a:p>
        </p:txBody>
      </p:sp>
      <p:sp>
        <p:nvSpPr>
          <p:cNvPr id="15" name="Rectangle 14">
            <a:extLst>
              <a:ext uri="{FF2B5EF4-FFF2-40B4-BE49-F238E27FC236}">
                <a16:creationId xmlns:a16="http://schemas.microsoft.com/office/drawing/2014/main" id="{7264D6BC-CA11-48C9-B0B3-67637571466D}"/>
              </a:ext>
            </a:extLst>
          </p:cNvPr>
          <p:cNvSpPr/>
          <p:nvPr/>
        </p:nvSpPr>
        <p:spPr>
          <a:xfrm>
            <a:off x="4572000" y="1524000"/>
            <a:ext cx="3297441" cy="307777"/>
          </a:xfrm>
          <a:prstGeom prst="rect">
            <a:avLst/>
          </a:prstGeom>
        </p:spPr>
        <p:txBody>
          <a:bodyPr wrap="none">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rgbClr val="1F497D"/>
                </a:solidFill>
                <a:latin typeface="Arial" panose="020B0604020202020204" pitchFamily="34" charset="0"/>
                <a:ea typeface="Times New Roman" panose="02020603050405020304" pitchFamily="18" charset="0"/>
              </a:rPr>
              <a:t>Water engineering and sustainability</a:t>
            </a:r>
          </a:p>
        </p:txBody>
      </p:sp>
      <p:sp>
        <p:nvSpPr>
          <p:cNvPr id="17" name="Rectangle 16">
            <a:extLst>
              <a:ext uri="{FF2B5EF4-FFF2-40B4-BE49-F238E27FC236}">
                <a16:creationId xmlns:a16="http://schemas.microsoft.com/office/drawing/2014/main" id="{0A1FF988-37A7-4B11-B8BE-40E8B490916A}"/>
              </a:ext>
            </a:extLst>
          </p:cNvPr>
          <p:cNvSpPr/>
          <p:nvPr/>
        </p:nvSpPr>
        <p:spPr>
          <a:xfrm>
            <a:off x="762974" y="680229"/>
            <a:ext cx="7980198" cy="400110"/>
          </a:xfrm>
          <a:prstGeom prst="rect">
            <a:avLst/>
          </a:prstGeom>
        </p:spPr>
        <p:txBody>
          <a:bodyPr wrap="none">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u="sng" dirty="0">
                <a:solidFill>
                  <a:srgbClr val="1F497D"/>
                </a:solidFill>
                <a:latin typeface="Arial" panose="020B0604020202020204" pitchFamily="34" charset="0"/>
                <a:ea typeface="Times New Roman" panose="02020603050405020304" pitchFamily="18" charset="0"/>
              </a:rPr>
              <a:t>Example of collaborative MSc on Water Resources Management</a:t>
            </a:r>
          </a:p>
        </p:txBody>
      </p:sp>
      <p:pic>
        <p:nvPicPr>
          <p:cNvPr id="3" name="Picture 2">
            <a:extLst>
              <a:ext uri="{FF2B5EF4-FFF2-40B4-BE49-F238E27FC236}">
                <a16:creationId xmlns:a16="http://schemas.microsoft.com/office/drawing/2014/main" id="{2698C0B5-6503-4ED6-95A8-34FAB5FB7998}"/>
              </a:ext>
            </a:extLst>
          </p:cNvPr>
          <p:cNvPicPr>
            <a:picLocks noChangeAspect="1"/>
          </p:cNvPicPr>
          <p:nvPr/>
        </p:nvPicPr>
        <p:blipFill>
          <a:blip r:embed="rId6"/>
          <a:stretch>
            <a:fillRect/>
          </a:stretch>
        </p:blipFill>
        <p:spPr>
          <a:xfrm>
            <a:off x="812486" y="1767942"/>
            <a:ext cx="2608071" cy="5015210"/>
          </a:xfrm>
          <a:prstGeom prst="rect">
            <a:avLst/>
          </a:prstGeom>
        </p:spPr>
      </p:pic>
      <p:pic>
        <p:nvPicPr>
          <p:cNvPr id="5" name="Picture 4">
            <a:extLst>
              <a:ext uri="{FF2B5EF4-FFF2-40B4-BE49-F238E27FC236}">
                <a16:creationId xmlns:a16="http://schemas.microsoft.com/office/drawing/2014/main" id="{3303F15D-579E-47F2-BD29-2E6B1E71A560}"/>
              </a:ext>
            </a:extLst>
          </p:cNvPr>
          <p:cNvPicPr>
            <a:picLocks noChangeAspect="1"/>
          </p:cNvPicPr>
          <p:nvPr/>
        </p:nvPicPr>
        <p:blipFill>
          <a:blip r:embed="rId7"/>
          <a:stretch>
            <a:fillRect/>
          </a:stretch>
        </p:blipFill>
        <p:spPr>
          <a:xfrm>
            <a:off x="4887392" y="1831777"/>
            <a:ext cx="2580208" cy="5015210"/>
          </a:xfrm>
          <a:prstGeom prst="rect">
            <a:avLst/>
          </a:prstGeom>
        </p:spPr>
      </p:pic>
      <p:sp>
        <p:nvSpPr>
          <p:cNvPr id="13" name="Rectangle 12">
            <a:extLst>
              <a:ext uri="{FF2B5EF4-FFF2-40B4-BE49-F238E27FC236}">
                <a16:creationId xmlns:a16="http://schemas.microsoft.com/office/drawing/2014/main" id="{0F132192-4FFB-4230-ACF6-16246EC9D003}"/>
              </a:ext>
            </a:extLst>
          </p:cNvPr>
          <p:cNvSpPr/>
          <p:nvPr/>
        </p:nvSpPr>
        <p:spPr>
          <a:xfrm>
            <a:off x="76200" y="1037757"/>
            <a:ext cx="5327099" cy="369332"/>
          </a:xfrm>
          <a:prstGeom prst="rect">
            <a:avLst/>
          </a:prstGeom>
        </p:spPr>
        <p:txBody>
          <a:bodyPr wrap="none">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u="sng" dirty="0">
                <a:solidFill>
                  <a:srgbClr val="1F497D"/>
                </a:solidFill>
                <a:latin typeface="Arial" panose="020B0604020202020204" pitchFamily="34" charset="0"/>
                <a:ea typeface="Times New Roman" panose="02020603050405020304" pitchFamily="18" charset="0"/>
              </a:rPr>
              <a:t>The proposed MSc is composed in 4 </a:t>
            </a:r>
            <a:r>
              <a:rPr lang="en-GB" b="1" u="sng" dirty="0" err="1">
                <a:solidFill>
                  <a:srgbClr val="1F497D"/>
                </a:solidFill>
                <a:latin typeface="Arial" panose="020B0604020202020204" pitchFamily="34" charset="0"/>
                <a:ea typeface="Times New Roman" panose="02020603050405020304" pitchFamily="18" charset="0"/>
              </a:rPr>
              <a:t>thematics</a:t>
            </a:r>
            <a:endParaRPr lang="en-GB" b="1" u="sng" dirty="0">
              <a:solidFill>
                <a:srgbClr val="1F497D"/>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46437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4" name="Rectangle 13">
            <a:extLst>
              <a:ext uri="{FF2B5EF4-FFF2-40B4-BE49-F238E27FC236}">
                <a16:creationId xmlns:a16="http://schemas.microsoft.com/office/drawing/2014/main" id="{53F28A97-2181-46D0-B0D6-516B072092CD}"/>
              </a:ext>
            </a:extLst>
          </p:cNvPr>
          <p:cNvSpPr/>
          <p:nvPr/>
        </p:nvSpPr>
        <p:spPr>
          <a:xfrm>
            <a:off x="122002" y="1181662"/>
            <a:ext cx="3611886" cy="307777"/>
          </a:xfrm>
          <a:prstGeom prst="rect">
            <a:avLst/>
          </a:prstGeom>
        </p:spPr>
        <p:txBody>
          <a:bodyPr wrap="none">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1F497D"/>
                </a:solidFill>
                <a:latin typeface="Arial" panose="020B0604020202020204" pitchFamily="34" charset="0"/>
                <a:ea typeface="Times New Roman" panose="02020603050405020304" pitchFamily="18" charset="0"/>
              </a:rPr>
              <a:t> </a:t>
            </a:r>
            <a:r>
              <a:rPr lang="en-US" sz="1400" b="1" dirty="0">
                <a:solidFill>
                  <a:srgbClr val="1F497D"/>
                </a:solidFill>
                <a:latin typeface="Arial" panose="020B0604020202020204" pitchFamily="34" charset="0"/>
                <a:ea typeface="Times New Roman" panose="02020603050405020304" pitchFamily="18" charset="0"/>
              </a:rPr>
              <a:t>Ecohydrology &amp; nature based solutions</a:t>
            </a:r>
          </a:p>
        </p:txBody>
      </p:sp>
      <p:sp>
        <p:nvSpPr>
          <p:cNvPr id="15" name="Rectangle 14">
            <a:extLst>
              <a:ext uri="{FF2B5EF4-FFF2-40B4-BE49-F238E27FC236}">
                <a16:creationId xmlns:a16="http://schemas.microsoft.com/office/drawing/2014/main" id="{7264D6BC-CA11-48C9-B0B3-67637571466D}"/>
              </a:ext>
            </a:extLst>
          </p:cNvPr>
          <p:cNvSpPr/>
          <p:nvPr/>
        </p:nvSpPr>
        <p:spPr>
          <a:xfrm>
            <a:off x="5029200" y="1173621"/>
            <a:ext cx="3270191" cy="307777"/>
          </a:xfrm>
          <a:prstGeom prst="rect">
            <a:avLst/>
          </a:prstGeom>
        </p:spPr>
        <p:txBody>
          <a:bodyPr wrap="none">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rgbClr val="1F497D"/>
                </a:solidFill>
                <a:latin typeface="Arial" panose="020B0604020202020204" pitchFamily="34" charset="0"/>
                <a:ea typeface="Times New Roman" panose="02020603050405020304" pitchFamily="18" charset="0"/>
              </a:rPr>
              <a:t>Water Management and Governance</a:t>
            </a:r>
          </a:p>
        </p:txBody>
      </p:sp>
      <p:sp>
        <p:nvSpPr>
          <p:cNvPr id="17" name="Rectangle 16">
            <a:extLst>
              <a:ext uri="{FF2B5EF4-FFF2-40B4-BE49-F238E27FC236}">
                <a16:creationId xmlns:a16="http://schemas.microsoft.com/office/drawing/2014/main" id="{0A1FF988-37A7-4B11-B8BE-40E8B490916A}"/>
              </a:ext>
            </a:extLst>
          </p:cNvPr>
          <p:cNvSpPr/>
          <p:nvPr/>
        </p:nvSpPr>
        <p:spPr>
          <a:xfrm>
            <a:off x="990600" y="680229"/>
            <a:ext cx="7524945" cy="400110"/>
          </a:xfrm>
          <a:prstGeom prst="rect">
            <a:avLst/>
          </a:prstGeom>
        </p:spPr>
        <p:txBody>
          <a:bodyPr wrap="none">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u="sng" dirty="0">
                <a:solidFill>
                  <a:srgbClr val="1F497D"/>
                </a:solidFill>
                <a:latin typeface="Arial" panose="020B0604020202020204" pitchFamily="34" charset="0"/>
                <a:ea typeface="Times New Roman" panose="02020603050405020304" pitchFamily="18" charset="0"/>
              </a:rPr>
              <a:t>Example of collaborative MSc on Water Resources Management</a:t>
            </a:r>
            <a:endParaRPr lang="en-GB" sz="2000" b="1" u="sng" dirty="0">
              <a:solidFill>
                <a:srgbClr val="1F497D"/>
              </a:solidFill>
              <a:latin typeface="Arial" panose="020B0604020202020204" pitchFamily="34" charset="0"/>
              <a:ea typeface="Times New Roman" panose="02020603050405020304" pitchFamily="18" charset="0"/>
            </a:endParaRPr>
          </a:p>
        </p:txBody>
      </p:sp>
      <p:pic>
        <p:nvPicPr>
          <p:cNvPr id="20" name="Picture 19">
            <a:extLst>
              <a:ext uri="{FF2B5EF4-FFF2-40B4-BE49-F238E27FC236}">
                <a16:creationId xmlns:a16="http://schemas.microsoft.com/office/drawing/2014/main" id="{532DF996-ECA9-4B37-BD7B-A296608542EE}"/>
              </a:ext>
            </a:extLst>
          </p:cNvPr>
          <p:cNvPicPr>
            <a:picLocks noChangeAspect="1"/>
          </p:cNvPicPr>
          <p:nvPr/>
        </p:nvPicPr>
        <p:blipFill>
          <a:blip r:embed="rId6"/>
          <a:stretch>
            <a:fillRect/>
          </a:stretch>
        </p:blipFill>
        <p:spPr>
          <a:xfrm>
            <a:off x="463814" y="1489948"/>
            <a:ext cx="3276939" cy="5243102"/>
          </a:xfrm>
          <a:prstGeom prst="rect">
            <a:avLst/>
          </a:prstGeom>
        </p:spPr>
      </p:pic>
      <p:pic>
        <p:nvPicPr>
          <p:cNvPr id="21" name="Picture 20">
            <a:extLst>
              <a:ext uri="{FF2B5EF4-FFF2-40B4-BE49-F238E27FC236}">
                <a16:creationId xmlns:a16="http://schemas.microsoft.com/office/drawing/2014/main" id="{F23C76BC-AEE7-42E7-B1E0-75D8D44F733A}"/>
              </a:ext>
            </a:extLst>
          </p:cNvPr>
          <p:cNvPicPr>
            <a:picLocks noChangeAspect="1"/>
          </p:cNvPicPr>
          <p:nvPr/>
        </p:nvPicPr>
        <p:blipFill>
          <a:blip r:embed="rId7"/>
          <a:stretch>
            <a:fillRect/>
          </a:stretch>
        </p:blipFill>
        <p:spPr>
          <a:xfrm>
            <a:off x="4947855" y="1465924"/>
            <a:ext cx="3276940" cy="5219700"/>
          </a:xfrm>
          <a:prstGeom prst="rect">
            <a:avLst/>
          </a:prstGeom>
        </p:spPr>
      </p:pic>
    </p:spTree>
    <p:extLst>
      <p:ext uri="{BB962C8B-B14F-4D97-AF65-F5344CB8AC3E}">
        <p14:creationId xmlns:p14="http://schemas.microsoft.com/office/powerpoint/2010/main" val="296574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u="sng" dirty="0"/>
              <a:t>WP2</a:t>
            </a:r>
            <a:r>
              <a:rPr lang="el-GR" sz="2000" b="1" u="sng" dirty="0"/>
              <a:t>: </a:t>
            </a:r>
            <a:r>
              <a:rPr lang="en-US" sz="2000" b="1" u="sng" dirty="0"/>
              <a:t>Development of competence-based curricula aligned with EU trends</a:t>
            </a:r>
            <a:endParaRPr lang="bs-Latn-BA" sz="2000" b="1" u="sng"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3" name="Rectangle 2">
            <a:extLst>
              <a:ext uri="{FF2B5EF4-FFF2-40B4-BE49-F238E27FC236}">
                <a16:creationId xmlns:a16="http://schemas.microsoft.com/office/drawing/2014/main" id="{B4CEDEAA-9CC0-427A-9867-B0F666752D68}"/>
              </a:ext>
            </a:extLst>
          </p:cNvPr>
          <p:cNvSpPr/>
          <p:nvPr/>
        </p:nvSpPr>
        <p:spPr>
          <a:xfrm>
            <a:off x="228600" y="1236126"/>
            <a:ext cx="8534400" cy="5078313"/>
          </a:xfrm>
          <a:prstGeom prst="rect">
            <a:avLst/>
          </a:prstGeom>
        </p:spPr>
        <p:txBody>
          <a:bodyPr wrap="square">
            <a:spAutoFit/>
          </a:bodyPr>
          <a:lstStyle/>
          <a:p>
            <a:pPr algn="just"/>
            <a:r>
              <a:rPr lang="en-GB" dirty="0">
                <a:latin typeface="Calibri" panose="020F0502020204030204" pitchFamily="34" charset="0"/>
                <a:ea typeface="Calibri" panose="020F0502020204030204" pitchFamily="34" charset="0"/>
                <a:cs typeface="Times New Roman" panose="02020603050405020304" pitchFamily="18" charset="0"/>
              </a:rPr>
              <a:t>A new developed competence-based master and strengthening of existing master curricula, in line with EU trends.</a:t>
            </a:r>
          </a:p>
          <a:p>
            <a:pPr algn="just"/>
            <a:r>
              <a:rPr lang="en-GB" dirty="0">
                <a:latin typeface="Calibri" panose="020F0502020204030204" pitchFamily="34" charset="0"/>
                <a:ea typeface="Calibri" panose="020F0502020204030204" pitchFamily="34" charset="0"/>
                <a:cs typeface="Times New Roman" panose="02020603050405020304" pitchFamily="18" charset="0"/>
              </a:rPr>
              <a:t>Definition of </a:t>
            </a:r>
          </a:p>
          <a:p>
            <a:pPr marL="742950" lvl="1"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teachers’ competencies, </a:t>
            </a:r>
          </a:p>
          <a:p>
            <a:pPr marL="742950" lvl="1"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learning outcomes, </a:t>
            </a:r>
          </a:p>
          <a:p>
            <a:pPr marL="742950" lvl="1"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course content and </a:t>
            </a:r>
          </a:p>
          <a:p>
            <a:pPr marL="742950" lvl="1"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syllabi.</a:t>
            </a:r>
            <a:endParaRPr lang="en-US" dirty="0">
              <a:latin typeface="Calibri" panose="020F0502020204030204" pitchFamily="34" charset="0"/>
              <a:ea typeface="Calibri" panose="020F0502020204030204" pitchFamily="34" charset="0"/>
              <a:cs typeface="Arial" panose="020B0604020202020204" pitchFamily="34" charset="0"/>
            </a:endParaRPr>
          </a:p>
          <a:p>
            <a:pPr algn="just"/>
            <a:r>
              <a:rPr lang="en-GB"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q"/>
            </a:pPr>
            <a:r>
              <a:rPr lang="en-GB" dirty="0">
                <a:latin typeface="Calibri" panose="020F0502020204030204" pitchFamily="34" charset="0"/>
                <a:ea typeface="Calibri" panose="020F0502020204030204" pitchFamily="34" charset="0"/>
                <a:cs typeface="Times New Roman" panose="02020603050405020304" pitchFamily="18" charset="0"/>
              </a:rPr>
              <a:t>Within WP2 the WB teaching staff will be trained in EU partner countries for implementation of innovative teaching methods in the field of WRM. </a:t>
            </a:r>
          </a:p>
          <a:p>
            <a:pPr marL="285750" indent="-285750" algn="just">
              <a:buFont typeface="Wingdings" panose="05000000000000000000" pitchFamily="2" charset="2"/>
              <a:buChar char="q"/>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n-GB" dirty="0">
                <a:latin typeface="Calibri" panose="020F0502020204030204" pitchFamily="34" charset="0"/>
                <a:ea typeface="Calibri" panose="020F0502020204030204" pitchFamily="34" charset="0"/>
                <a:cs typeface="Times New Roman" panose="02020603050405020304" pitchFamily="18" charset="0"/>
              </a:rPr>
              <a:t>Each of the WB HEIs will define the local working group which will be responsible for strengthening master curricula. Working groups will be under the supervision and control of the Project Management Committee. </a:t>
            </a:r>
          </a:p>
          <a:p>
            <a:pPr marL="285750" indent="-285750" algn="just">
              <a:buFont typeface="Wingdings" panose="05000000000000000000" pitchFamily="2" charset="2"/>
              <a:buChar char="q"/>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n-GB" dirty="0">
                <a:latin typeface="Calibri" panose="020F0502020204030204" pitchFamily="34" charset="0"/>
                <a:ea typeface="Calibri" panose="020F0502020204030204" pitchFamily="34" charset="0"/>
                <a:cs typeface="Times New Roman" panose="02020603050405020304" pitchFamily="18" charset="0"/>
              </a:rPr>
              <a:t>All preliminary reports and defined curricula will be prepared and analysed on the meetings and their short descriptions will be presented to the Steering Committee for the final review and approval.</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206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u="sng" dirty="0"/>
              <a:t>WP2</a:t>
            </a:r>
            <a:r>
              <a:rPr lang="el-GR" sz="2000" b="1" u="sng" dirty="0"/>
              <a:t>: </a:t>
            </a:r>
            <a:r>
              <a:rPr lang="en-US" sz="2000" b="1" u="sng" dirty="0"/>
              <a:t>Development of competence-based curricula aligned with EU trends</a:t>
            </a:r>
            <a:endParaRPr lang="bs-Latn-BA" sz="2000" b="1" u="sng"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3" name="Rectangle 2">
            <a:extLst>
              <a:ext uri="{FF2B5EF4-FFF2-40B4-BE49-F238E27FC236}">
                <a16:creationId xmlns:a16="http://schemas.microsoft.com/office/drawing/2014/main" id="{B4CEDEAA-9CC0-427A-9867-B0F666752D68}"/>
              </a:ext>
            </a:extLst>
          </p:cNvPr>
          <p:cNvSpPr/>
          <p:nvPr/>
        </p:nvSpPr>
        <p:spPr>
          <a:xfrm>
            <a:off x="228600" y="1236126"/>
            <a:ext cx="8534400" cy="2954655"/>
          </a:xfrm>
          <a:prstGeom prst="rect">
            <a:avLst/>
          </a:prstGeom>
        </p:spPr>
        <p:txBody>
          <a:bodyPr wrap="square">
            <a:spAutoFit/>
          </a:bodyPr>
          <a:lstStyle/>
          <a:p>
            <a:pPr marL="285750" indent="-285750">
              <a:buFont typeface="Wingdings" panose="05000000000000000000" pitchFamily="2" charset="2"/>
              <a:buChar char="q"/>
            </a:pPr>
            <a:r>
              <a:rPr lang="en-GB" dirty="0"/>
              <a:t>The courses that will be used in defining master curricula in WB partner countries will be developed and learning materials will be prepared. </a:t>
            </a:r>
          </a:p>
          <a:p>
            <a:endParaRPr lang="en-GB" dirty="0"/>
          </a:p>
          <a:p>
            <a:endParaRPr lang="en-GB" dirty="0"/>
          </a:p>
          <a:p>
            <a:pPr lvl="1"/>
            <a:r>
              <a:rPr lang="en-US" sz="2000" u="sng" dirty="0"/>
              <a:t>Special responsibility of partners from EU countries is to ensure a modern and innovative approach in the creation of learning materials and teaching methodology.</a:t>
            </a:r>
          </a:p>
          <a:p>
            <a:r>
              <a:rPr lang="en-US" dirty="0"/>
              <a:t> </a:t>
            </a:r>
          </a:p>
          <a:p>
            <a:endParaRPr lang="en-US" dirty="0"/>
          </a:p>
          <a:p>
            <a:r>
              <a:rPr lang="en-US" dirty="0"/>
              <a:t> </a:t>
            </a:r>
          </a:p>
        </p:txBody>
      </p:sp>
      <p:sp>
        <p:nvSpPr>
          <p:cNvPr id="2" name="Rectangle 1">
            <a:extLst>
              <a:ext uri="{FF2B5EF4-FFF2-40B4-BE49-F238E27FC236}">
                <a16:creationId xmlns:a16="http://schemas.microsoft.com/office/drawing/2014/main" id="{2CAF2900-AE46-4149-9974-2EAEC45FDC7C}"/>
              </a:ext>
            </a:extLst>
          </p:cNvPr>
          <p:cNvSpPr/>
          <p:nvPr/>
        </p:nvSpPr>
        <p:spPr>
          <a:xfrm>
            <a:off x="233516" y="4308673"/>
            <a:ext cx="8529484" cy="1015663"/>
          </a:xfrm>
          <a:prstGeom prst="rect">
            <a:avLst/>
          </a:prstGeom>
          <a:ln w="28575">
            <a:solidFill>
              <a:srgbClr val="FFC000"/>
            </a:solidFill>
          </a:ln>
        </p:spPr>
        <p:txBody>
          <a:bodyPr wrap="square">
            <a:spAutoFit/>
          </a:bodyPr>
          <a:lstStyle/>
          <a:p>
            <a:pPr algn="ctr"/>
            <a:r>
              <a:rPr lang="en-US" sz="2000" b="1" dirty="0">
                <a:solidFill>
                  <a:srgbClr val="C00000"/>
                </a:solidFill>
              </a:rPr>
              <a:t>Since substantial differences among the curriculums of partner HEIs and different national conditions related to accreditation exist,  adaptation to national frame of developed master curricula will be necessary. </a:t>
            </a:r>
          </a:p>
        </p:txBody>
      </p:sp>
    </p:spTree>
    <p:extLst>
      <p:ext uri="{BB962C8B-B14F-4D97-AF65-F5344CB8AC3E}">
        <p14:creationId xmlns:p14="http://schemas.microsoft.com/office/powerpoint/2010/main" val="372128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u="sng" dirty="0"/>
              <a:t>WP2</a:t>
            </a:r>
            <a:r>
              <a:rPr lang="el-GR" sz="2000" b="1" u="sng" dirty="0"/>
              <a:t>: </a:t>
            </a:r>
            <a:r>
              <a:rPr lang="en-US" sz="2000" b="1" u="sng" dirty="0"/>
              <a:t>Development of competence-based curricula aligned with EU trends</a:t>
            </a:r>
            <a:endParaRPr lang="bs-Latn-BA" sz="2000" b="1" u="sng"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3" name="Rectangle 2">
            <a:extLst>
              <a:ext uri="{FF2B5EF4-FFF2-40B4-BE49-F238E27FC236}">
                <a16:creationId xmlns:a16="http://schemas.microsoft.com/office/drawing/2014/main" id="{B4CEDEAA-9CC0-427A-9867-B0F666752D68}"/>
              </a:ext>
            </a:extLst>
          </p:cNvPr>
          <p:cNvSpPr/>
          <p:nvPr/>
        </p:nvSpPr>
        <p:spPr>
          <a:xfrm>
            <a:off x="81346" y="1190629"/>
            <a:ext cx="8981308" cy="6078587"/>
          </a:xfrm>
          <a:prstGeom prst="rect">
            <a:avLst/>
          </a:prstGeom>
        </p:spPr>
        <p:txBody>
          <a:bodyPr wrap="square">
            <a:spAutoFit/>
          </a:bodyPr>
          <a:lstStyle/>
          <a:p>
            <a:r>
              <a:rPr lang="en-GB" sz="2400" dirty="0"/>
              <a:t>The WP2 is subdivided into five activities:</a:t>
            </a:r>
          </a:p>
          <a:p>
            <a:endParaRPr lang="en-US" sz="800" dirty="0"/>
          </a:p>
          <a:p>
            <a:pPr marL="800100" lvl="1" indent="-342900">
              <a:lnSpc>
                <a:spcPct val="150000"/>
              </a:lnSpc>
              <a:buFont typeface="Wingdings" panose="05000000000000000000" pitchFamily="2" charset="2"/>
              <a:buChar char="v"/>
            </a:pPr>
            <a:r>
              <a:rPr lang="en-GB" sz="2200" dirty="0"/>
              <a:t>A2.1 Development of specific competencies and learning outcomes of curricula in WB</a:t>
            </a:r>
          </a:p>
          <a:p>
            <a:pPr marL="800100" lvl="1" indent="-342900">
              <a:lnSpc>
                <a:spcPct val="150000"/>
              </a:lnSpc>
              <a:buFont typeface="Wingdings" panose="05000000000000000000" pitchFamily="2" charset="2"/>
              <a:buChar char="v"/>
            </a:pPr>
            <a:r>
              <a:rPr lang="en-GB" sz="2200" dirty="0"/>
              <a:t>A2.2 Development of courses content and syllabi</a:t>
            </a:r>
          </a:p>
          <a:p>
            <a:pPr marL="800100" lvl="1" indent="-342900">
              <a:lnSpc>
                <a:spcPct val="150000"/>
              </a:lnSpc>
              <a:buFont typeface="Wingdings" panose="05000000000000000000" pitchFamily="2" charset="2"/>
              <a:buChar char="v"/>
            </a:pPr>
            <a:r>
              <a:rPr lang="en-GB" sz="2200" dirty="0"/>
              <a:t>A2.3 Innovation of existing and development of new master curricula for WRM in WB</a:t>
            </a:r>
          </a:p>
          <a:p>
            <a:pPr marL="800100" lvl="1" indent="-342900">
              <a:lnSpc>
                <a:spcPct val="150000"/>
              </a:lnSpc>
              <a:buFont typeface="Wingdings" panose="05000000000000000000" pitchFamily="2" charset="2"/>
              <a:buChar char="v"/>
            </a:pPr>
            <a:r>
              <a:rPr lang="en-GB" sz="2200" dirty="0"/>
              <a:t>A2.4 Accreditation of master curricula</a:t>
            </a:r>
          </a:p>
          <a:p>
            <a:pPr marL="800100" lvl="1" indent="-342900">
              <a:lnSpc>
                <a:spcPct val="150000"/>
              </a:lnSpc>
              <a:buFont typeface="Wingdings" panose="05000000000000000000" pitchFamily="2" charset="2"/>
              <a:buChar char="v"/>
            </a:pPr>
            <a:r>
              <a:rPr lang="en-GB" sz="2200" dirty="0"/>
              <a:t>A2.5 Theme-based training of teaching staff for acquiring new teaching and learning methods</a:t>
            </a:r>
          </a:p>
          <a:p>
            <a:pPr marL="800100" lvl="1" indent="-342900">
              <a:lnSpc>
                <a:spcPct val="150000"/>
              </a:lnSpc>
              <a:buFont typeface="Wingdings" panose="05000000000000000000" pitchFamily="2" charset="2"/>
              <a:buChar char="v"/>
            </a:pPr>
            <a:r>
              <a:rPr lang="en-GB" sz="2200" dirty="0"/>
              <a:t>A2.6 Purchasing of literature, software and laboratory equipment</a:t>
            </a:r>
            <a:endParaRPr lang="en-US" sz="2200" dirty="0"/>
          </a:p>
          <a:p>
            <a:r>
              <a:rPr lang="en-US" sz="2000" dirty="0"/>
              <a:t> </a:t>
            </a:r>
          </a:p>
          <a:p>
            <a:endParaRPr lang="en-US" sz="2000" dirty="0"/>
          </a:p>
          <a:p>
            <a:r>
              <a:rPr lang="en-US" sz="2000" dirty="0"/>
              <a:t> </a:t>
            </a:r>
          </a:p>
        </p:txBody>
      </p:sp>
    </p:spTree>
    <p:extLst>
      <p:ext uri="{BB962C8B-B14F-4D97-AF65-F5344CB8AC3E}">
        <p14:creationId xmlns:p14="http://schemas.microsoft.com/office/powerpoint/2010/main" val="358742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u="sng" dirty="0"/>
              <a:t>WP2</a:t>
            </a:r>
            <a:r>
              <a:rPr lang="el-GR" sz="2000" b="1" u="sng" dirty="0"/>
              <a:t>: </a:t>
            </a:r>
            <a:r>
              <a:rPr lang="en-US" sz="2000" b="1" u="sng" dirty="0"/>
              <a:t>Development of competence-based curricula aligned with EU trends</a:t>
            </a:r>
            <a:endParaRPr lang="bs-Latn-BA" sz="2000" b="1" u="sng"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3" name="Rectangle 2">
            <a:extLst>
              <a:ext uri="{FF2B5EF4-FFF2-40B4-BE49-F238E27FC236}">
                <a16:creationId xmlns:a16="http://schemas.microsoft.com/office/drawing/2014/main" id="{B4CEDEAA-9CC0-427A-9867-B0F666752D68}"/>
              </a:ext>
            </a:extLst>
          </p:cNvPr>
          <p:cNvSpPr/>
          <p:nvPr/>
        </p:nvSpPr>
        <p:spPr>
          <a:xfrm>
            <a:off x="81346" y="1190629"/>
            <a:ext cx="8981308" cy="5201424"/>
          </a:xfrm>
          <a:prstGeom prst="rect">
            <a:avLst/>
          </a:prstGeom>
        </p:spPr>
        <p:txBody>
          <a:bodyPr wrap="square">
            <a:spAutoFit/>
          </a:bodyPr>
          <a:lstStyle/>
          <a:p>
            <a:pPr marL="58738" lvl="1"/>
            <a:r>
              <a:rPr lang="en-GB" sz="2200" b="1" dirty="0"/>
              <a:t>A2.1 Development of specific competencies and learning outcomes of curricula in WB</a:t>
            </a:r>
          </a:p>
          <a:p>
            <a:pPr marL="58738" lvl="1"/>
            <a:r>
              <a:rPr lang="en-GB" sz="2000" dirty="0"/>
              <a:t>Catalogue of competencies as a base for development competence-based curricula in the field of WRM will be concentrated on two types of competencies: 1) generic and 2) subject-specific. The main task is precisely identification of common competencies for all curricula defined by WB HEIs. </a:t>
            </a:r>
            <a:endParaRPr lang="en-US" sz="2000" dirty="0"/>
          </a:p>
          <a:p>
            <a:pPr marL="58738" lvl="1"/>
            <a:endParaRPr lang="en-GB" sz="2200" b="1" dirty="0"/>
          </a:p>
          <a:p>
            <a:pPr marL="58738" lvl="1"/>
            <a:endParaRPr lang="en-GB" sz="2200" b="1" dirty="0"/>
          </a:p>
          <a:p>
            <a:pPr marL="58738" lvl="1"/>
            <a:r>
              <a:rPr lang="en-GB" sz="2200" b="1" dirty="0"/>
              <a:t>A2.2 Development of courses content and syllabi </a:t>
            </a:r>
            <a:endParaRPr lang="en-US" sz="2200" b="1" dirty="0"/>
          </a:p>
          <a:p>
            <a:r>
              <a:rPr lang="en-GB" sz="2000" dirty="0"/>
              <a:t>At least 15 up-to-date courses related to water management topics will be developed and assembled in referent document for master curricula in WRM - SWARM unique set of courses. </a:t>
            </a:r>
            <a:endParaRPr lang="en-US" sz="2000" dirty="0"/>
          </a:p>
          <a:p>
            <a:pPr marL="58738" lvl="1"/>
            <a:endParaRPr lang="en-GB" sz="2200" b="1" dirty="0"/>
          </a:p>
          <a:p>
            <a:endParaRPr lang="en-US" sz="2000" dirty="0"/>
          </a:p>
          <a:p>
            <a:endParaRPr lang="en-US" sz="2000" dirty="0"/>
          </a:p>
          <a:p>
            <a:r>
              <a:rPr lang="en-US" sz="2000" dirty="0"/>
              <a:t> </a:t>
            </a:r>
          </a:p>
        </p:txBody>
      </p:sp>
    </p:spTree>
    <p:extLst>
      <p:ext uri="{BB962C8B-B14F-4D97-AF65-F5344CB8AC3E}">
        <p14:creationId xmlns:p14="http://schemas.microsoft.com/office/powerpoint/2010/main" val="42412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u="sng" dirty="0"/>
              <a:t>WP2</a:t>
            </a:r>
            <a:r>
              <a:rPr lang="el-GR" sz="2000" b="1" u="sng" dirty="0"/>
              <a:t>: </a:t>
            </a:r>
            <a:r>
              <a:rPr lang="en-US" sz="2000" b="1" u="sng" dirty="0"/>
              <a:t>Development of competence-based curricula aligned with EU trends</a:t>
            </a:r>
            <a:endParaRPr lang="bs-Latn-BA" sz="2000" b="1" u="sng"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3" name="Rectangle 2">
            <a:extLst>
              <a:ext uri="{FF2B5EF4-FFF2-40B4-BE49-F238E27FC236}">
                <a16:creationId xmlns:a16="http://schemas.microsoft.com/office/drawing/2014/main" id="{B4CEDEAA-9CC0-427A-9867-B0F666752D68}"/>
              </a:ext>
            </a:extLst>
          </p:cNvPr>
          <p:cNvSpPr/>
          <p:nvPr/>
        </p:nvSpPr>
        <p:spPr>
          <a:xfrm>
            <a:off x="158210" y="1153758"/>
            <a:ext cx="8981308" cy="4862870"/>
          </a:xfrm>
          <a:prstGeom prst="rect">
            <a:avLst/>
          </a:prstGeom>
        </p:spPr>
        <p:txBody>
          <a:bodyPr wrap="square">
            <a:spAutoFit/>
          </a:bodyPr>
          <a:lstStyle/>
          <a:p>
            <a:r>
              <a:rPr lang="en-GB" sz="2200" b="1" dirty="0"/>
              <a:t>A2.3  Innovation of existing and development of new master curricula for WRM in WB</a:t>
            </a:r>
            <a:endParaRPr lang="en-US" sz="2200" b="1" dirty="0"/>
          </a:p>
          <a:p>
            <a:r>
              <a:rPr lang="en-GB" sz="2000" dirty="0"/>
              <a:t>Developed syllabi of master curricula will consist of course description, course objectives (course outcomes), course methodology, grading criteria, grade computation, course policies and attendance taking in account measurable objectives. </a:t>
            </a:r>
          </a:p>
          <a:p>
            <a:r>
              <a:rPr lang="en-GB" sz="2000" dirty="0"/>
              <a:t>Catalogue of courses for each newly developed curriculum in WB HEIs will be presented in the Report of SWARM master curricula that will be published at the official project website.</a:t>
            </a:r>
            <a:endParaRPr lang="en-US" sz="2000" dirty="0"/>
          </a:p>
          <a:p>
            <a:pPr marL="58738" lvl="1"/>
            <a:endParaRPr lang="en-GB" sz="2200" b="1" dirty="0"/>
          </a:p>
          <a:p>
            <a:pPr marL="58738" lvl="1"/>
            <a:endParaRPr lang="en-GB" sz="2200" b="1" dirty="0"/>
          </a:p>
          <a:p>
            <a:r>
              <a:rPr lang="en-GB" sz="2200" b="1" dirty="0"/>
              <a:t>A2.4 Accreditation of master curricula</a:t>
            </a:r>
            <a:endParaRPr lang="en-US" sz="2200" b="1" dirty="0"/>
          </a:p>
          <a:p>
            <a:r>
              <a:rPr lang="en-GB" sz="2000" dirty="0"/>
              <a:t>New master curricula in the field of water resources management will be accredited by the responsible accreditation bodies in WB partner countries, according to the Bologna and national requirements.</a:t>
            </a:r>
            <a:r>
              <a:rPr lang="en-US" sz="2000" dirty="0"/>
              <a:t> </a:t>
            </a:r>
          </a:p>
        </p:txBody>
      </p:sp>
    </p:spTree>
    <p:extLst>
      <p:ext uri="{BB962C8B-B14F-4D97-AF65-F5344CB8AC3E}">
        <p14:creationId xmlns:p14="http://schemas.microsoft.com/office/powerpoint/2010/main" val="394177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u="sng" dirty="0"/>
              <a:t>WP2</a:t>
            </a:r>
            <a:r>
              <a:rPr lang="el-GR" sz="2000" b="1" u="sng" dirty="0"/>
              <a:t>: </a:t>
            </a:r>
            <a:r>
              <a:rPr lang="en-US" sz="2000" b="1" u="sng" dirty="0"/>
              <a:t>Development of competence-based curricula aligned with EU trends</a:t>
            </a:r>
            <a:endParaRPr lang="bs-Latn-BA" sz="2000" b="1" u="sng"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3" name="Rectangle 2">
            <a:extLst>
              <a:ext uri="{FF2B5EF4-FFF2-40B4-BE49-F238E27FC236}">
                <a16:creationId xmlns:a16="http://schemas.microsoft.com/office/drawing/2014/main" id="{B4CEDEAA-9CC0-427A-9867-B0F666752D68}"/>
              </a:ext>
            </a:extLst>
          </p:cNvPr>
          <p:cNvSpPr/>
          <p:nvPr/>
        </p:nvSpPr>
        <p:spPr>
          <a:xfrm>
            <a:off x="158210" y="1153758"/>
            <a:ext cx="8981308" cy="3631763"/>
          </a:xfrm>
          <a:prstGeom prst="rect">
            <a:avLst/>
          </a:prstGeom>
        </p:spPr>
        <p:txBody>
          <a:bodyPr wrap="square">
            <a:spAutoFit/>
          </a:bodyPr>
          <a:lstStyle/>
          <a:p>
            <a:r>
              <a:rPr lang="en-GB" sz="2200" b="1" dirty="0"/>
              <a:t>A2.5 Theme-based training of teaching staff for acquiring new teaching and learning methods</a:t>
            </a:r>
            <a:endParaRPr lang="en-US" sz="2200" dirty="0"/>
          </a:p>
          <a:p>
            <a:r>
              <a:rPr lang="en-GB" sz="2000" dirty="0"/>
              <a:t>Six three-day trainings of WB teaching staff (15 WB staff per training) will be organized in EU partner HEIs. EU partners will prepare six reports after the events and one general report specified part-by-part what WB staff have achieved.</a:t>
            </a:r>
            <a:endParaRPr lang="en-US" sz="2000" dirty="0"/>
          </a:p>
          <a:p>
            <a:pPr marL="58738" lvl="1"/>
            <a:endParaRPr lang="en-GB" sz="2200" b="1" dirty="0"/>
          </a:p>
          <a:p>
            <a:pPr marL="58738" lvl="1"/>
            <a:endParaRPr lang="en-GB" sz="2200" b="1" dirty="0"/>
          </a:p>
          <a:p>
            <a:r>
              <a:rPr lang="en-GB" sz="2200" b="1" dirty="0"/>
              <a:t>A2.6 Purchasing of literature, software and laboratory equipment</a:t>
            </a:r>
            <a:endParaRPr lang="en-US" sz="2200" b="1" dirty="0"/>
          </a:p>
          <a:p>
            <a:r>
              <a:rPr lang="en-GB" sz="2000" dirty="0"/>
              <a:t>Public procurement procedures regarding purchasing laboratory equipment, software and literature in WB partner countries will be executed. Seven laboratories in WB partner HEIs will be equipped and used in preparing new laboratory exercises.</a:t>
            </a:r>
            <a:endParaRPr lang="en-US" sz="2000" dirty="0"/>
          </a:p>
        </p:txBody>
      </p:sp>
    </p:spTree>
    <p:extLst>
      <p:ext uri="{BB962C8B-B14F-4D97-AF65-F5344CB8AC3E}">
        <p14:creationId xmlns:p14="http://schemas.microsoft.com/office/powerpoint/2010/main" val="290934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u="sng" dirty="0"/>
              <a:t>WP2</a:t>
            </a:r>
            <a:r>
              <a:rPr lang="el-GR" sz="2000" b="1" u="sng" dirty="0"/>
              <a:t>: </a:t>
            </a:r>
            <a:r>
              <a:rPr lang="en-US" sz="2000" b="1" u="sng" dirty="0"/>
              <a:t>Development of competence-based curricula aligned with EU trends</a:t>
            </a:r>
            <a:endParaRPr lang="bs-Latn-BA" sz="2000" b="1" u="sng"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3" name="Rectangle 2">
            <a:extLst>
              <a:ext uri="{FF2B5EF4-FFF2-40B4-BE49-F238E27FC236}">
                <a16:creationId xmlns:a16="http://schemas.microsoft.com/office/drawing/2014/main" id="{B4CEDEAA-9CC0-427A-9867-B0F666752D68}"/>
              </a:ext>
            </a:extLst>
          </p:cNvPr>
          <p:cNvSpPr/>
          <p:nvPr/>
        </p:nvSpPr>
        <p:spPr>
          <a:xfrm>
            <a:off x="228600" y="1236126"/>
            <a:ext cx="8534400" cy="1631216"/>
          </a:xfrm>
          <a:prstGeom prst="rect">
            <a:avLst/>
          </a:prstGeom>
        </p:spPr>
        <p:txBody>
          <a:bodyPr wrap="square">
            <a:spAutoFit/>
          </a:bodyPr>
          <a:lstStyle/>
          <a:p>
            <a:r>
              <a:rPr lang="en-GB" sz="2000" dirty="0"/>
              <a:t>WP2 implementation schedule: </a:t>
            </a:r>
          </a:p>
          <a:p>
            <a:endParaRPr lang="en-US" sz="2000" dirty="0"/>
          </a:p>
          <a:p>
            <a:r>
              <a:rPr lang="en-US" sz="2000" dirty="0"/>
              <a:t> </a:t>
            </a:r>
          </a:p>
          <a:p>
            <a:endParaRPr lang="en-US" sz="2000" dirty="0"/>
          </a:p>
          <a:p>
            <a:r>
              <a:rPr lang="en-US" sz="2000" dirty="0"/>
              <a:t> </a:t>
            </a:r>
          </a:p>
        </p:txBody>
      </p:sp>
      <p:graphicFrame>
        <p:nvGraphicFramePr>
          <p:cNvPr id="2" name="Table 1">
            <a:extLst>
              <a:ext uri="{FF2B5EF4-FFF2-40B4-BE49-F238E27FC236}">
                <a16:creationId xmlns:a16="http://schemas.microsoft.com/office/drawing/2014/main" id="{D73967AB-CB79-4E48-8EB7-040C741CA362}"/>
              </a:ext>
            </a:extLst>
          </p:cNvPr>
          <p:cNvGraphicFramePr>
            <a:graphicFrameLocks noGrp="1"/>
          </p:cNvGraphicFramePr>
          <p:nvPr>
            <p:extLst>
              <p:ext uri="{D42A27DB-BD31-4B8C-83A1-F6EECF244321}">
                <p14:modId xmlns:p14="http://schemas.microsoft.com/office/powerpoint/2010/main" val="1924811807"/>
              </p:ext>
            </p:extLst>
          </p:nvPr>
        </p:nvGraphicFramePr>
        <p:xfrm>
          <a:off x="228600" y="1756326"/>
          <a:ext cx="8458200" cy="754221"/>
        </p:xfrm>
        <a:graphic>
          <a:graphicData uri="http://schemas.openxmlformats.org/drawingml/2006/table">
            <a:tbl>
              <a:tblPr firstRow="1" firstCol="1" bandRow="1">
                <a:tableStyleId>{5C22544A-7EE6-4342-B048-85BDC9FD1C3A}</a:tableStyleId>
              </a:tblPr>
              <a:tblGrid>
                <a:gridCol w="2133599">
                  <a:extLst>
                    <a:ext uri="{9D8B030D-6E8A-4147-A177-3AD203B41FA5}">
                      <a16:colId xmlns:a16="http://schemas.microsoft.com/office/drawing/2014/main" val="1905366823"/>
                    </a:ext>
                  </a:extLst>
                </a:gridCol>
                <a:gridCol w="2209800">
                  <a:extLst>
                    <a:ext uri="{9D8B030D-6E8A-4147-A177-3AD203B41FA5}">
                      <a16:colId xmlns:a16="http://schemas.microsoft.com/office/drawing/2014/main" val="2950748053"/>
                    </a:ext>
                  </a:extLst>
                </a:gridCol>
                <a:gridCol w="1996522">
                  <a:extLst>
                    <a:ext uri="{9D8B030D-6E8A-4147-A177-3AD203B41FA5}">
                      <a16:colId xmlns:a16="http://schemas.microsoft.com/office/drawing/2014/main" val="3674894650"/>
                    </a:ext>
                  </a:extLst>
                </a:gridCol>
                <a:gridCol w="2118279">
                  <a:extLst>
                    <a:ext uri="{9D8B030D-6E8A-4147-A177-3AD203B41FA5}">
                      <a16:colId xmlns:a16="http://schemas.microsoft.com/office/drawing/2014/main" val="3040600739"/>
                    </a:ext>
                  </a:extLst>
                </a:gridCol>
              </a:tblGrid>
              <a:tr h="754221">
                <a:tc>
                  <a:txBody>
                    <a:bodyPr/>
                    <a:lstStyle/>
                    <a:p>
                      <a:pPr marL="0" marR="0">
                        <a:spcBef>
                          <a:spcPts val="0"/>
                        </a:spcBef>
                        <a:spcAft>
                          <a:spcPts val="0"/>
                        </a:spcAft>
                      </a:pPr>
                      <a:r>
                        <a:rPr lang="en-GB" sz="1800" dirty="0">
                          <a:effectLst/>
                        </a:rPr>
                        <a:t>Estimated Start Date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GB" sz="1800">
                          <a:effectLst/>
                        </a:rPr>
                        <a:t>15-11-2018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GB" sz="1800" dirty="0">
                          <a:effectLst/>
                        </a:rPr>
                        <a:t>Estimated End Date </a:t>
                      </a:r>
                      <a:endParaRPr lang="en-US" sz="1800" dirty="0">
                        <a:effectLst/>
                      </a:endParaRPr>
                    </a:p>
                  </a:txBody>
                  <a:tcPr marL="68580" marR="68580" marT="0" marB="0" anchor="ctr"/>
                </a:tc>
                <a:tc>
                  <a:txBody>
                    <a:bodyPr/>
                    <a:lstStyle/>
                    <a:p>
                      <a:pPr marL="0" marR="0">
                        <a:spcBef>
                          <a:spcPts val="0"/>
                        </a:spcBef>
                        <a:spcAft>
                          <a:spcPts val="0"/>
                        </a:spcAft>
                      </a:pPr>
                      <a:r>
                        <a:rPr lang="en-GB" sz="1800" dirty="0">
                          <a:effectLst/>
                        </a:rPr>
                        <a:t>14-09-2020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28809246"/>
                  </a:ext>
                </a:extLst>
              </a:tr>
            </a:tbl>
          </a:graphicData>
        </a:graphic>
      </p:graphicFrame>
      <p:graphicFrame>
        <p:nvGraphicFramePr>
          <p:cNvPr id="13" name="Table 12">
            <a:extLst>
              <a:ext uri="{FF2B5EF4-FFF2-40B4-BE49-F238E27FC236}">
                <a16:creationId xmlns:a16="http://schemas.microsoft.com/office/drawing/2014/main" id="{704A2AE0-3DD9-40F6-A3CA-F64C8AEAA940}"/>
              </a:ext>
            </a:extLst>
          </p:cNvPr>
          <p:cNvGraphicFramePr>
            <a:graphicFrameLocks noGrp="1"/>
          </p:cNvGraphicFramePr>
          <p:nvPr>
            <p:extLst>
              <p:ext uri="{D42A27DB-BD31-4B8C-83A1-F6EECF244321}">
                <p14:modId xmlns:p14="http://schemas.microsoft.com/office/powerpoint/2010/main" val="2714567573"/>
              </p:ext>
            </p:extLst>
          </p:nvPr>
        </p:nvGraphicFramePr>
        <p:xfrm>
          <a:off x="152400" y="2725646"/>
          <a:ext cx="8458200" cy="3332480"/>
        </p:xfrm>
        <a:graphic>
          <a:graphicData uri="http://schemas.openxmlformats.org/drawingml/2006/table">
            <a:tbl>
              <a:tblPr firstRow="1" bandRow="1">
                <a:tableStyleId>{9D7B26C5-4107-4FEC-AEDC-1716B250A1EF}</a:tableStyleId>
              </a:tblPr>
              <a:tblGrid>
                <a:gridCol w="5181602">
                  <a:extLst>
                    <a:ext uri="{9D8B030D-6E8A-4147-A177-3AD203B41FA5}">
                      <a16:colId xmlns:a16="http://schemas.microsoft.com/office/drawing/2014/main" val="92922900"/>
                    </a:ext>
                  </a:extLst>
                </a:gridCol>
                <a:gridCol w="1589342">
                  <a:extLst>
                    <a:ext uri="{9D8B030D-6E8A-4147-A177-3AD203B41FA5}">
                      <a16:colId xmlns:a16="http://schemas.microsoft.com/office/drawing/2014/main" val="309081840"/>
                    </a:ext>
                  </a:extLst>
                </a:gridCol>
                <a:gridCol w="1687256">
                  <a:extLst>
                    <a:ext uri="{9D8B030D-6E8A-4147-A177-3AD203B41FA5}">
                      <a16:colId xmlns:a16="http://schemas.microsoft.com/office/drawing/2014/main" val="4281121438"/>
                    </a:ext>
                  </a:extLst>
                </a:gridCol>
              </a:tblGrid>
              <a:tr h="216218">
                <a:tc>
                  <a:txBody>
                    <a:bodyPr/>
                    <a:lstStyle/>
                    <a:p>
                      <a:r>
                        <a:rPr lang="en-US" dirty="0"/>
                        <a:t>Activity</a:t>
                      </a:r>
                    </a:p>
                  </a:txBody>
                  <a:tcPr/>
                </a:tc>
                <a:tc>
                  <a:txBody>
                    <a:bodyPr/>
                    <a:lstStyle/>
                    <a:p>
                      <a:r>
                        <a:rPr lang="en-US" dirty="0"/>
                        <a:t>Starting date</a:t>
                      </a:r>
                    </a:p>
                  </a:txBody>
                  <a:tcPr/>
                </a:tc>
                <a:tc>
                  <a:txBody>
                    <a:bodyPr/>
                    <a:lstStyle/>
                    <a:p>
                      <a:r>
                        <a:rPr lang="en-US" dirty="0"/>
                        <a:t>Due date</a:t>
                      </a:r>
                    </a:p>
                  </a:txBody>
                  <a:tcPr/>
                </a:tc>
                <a:extLst>
                  <a:ext uri="{0D108BD9-81ED-4DB2-BD59-A6C34878D82A}">
                    <a16:rowId xmlns:a16="http://schemas.microsoft.com/office/drawing/2014/main" val="3187720067"/>
                  </a:ext>
                </a:extLst>
              </a:tr>
              <a:tr h="370840">
                <a:tc>
                  <a:txBody>
                    <a:bodyPr/>
                    <a:lstStyle/>
                    <a:p>
                      <a:pPr algn="l" fontAlgn="b"/>
                      <a:r>
                        <a:rPr lang="en-US" sz="1800" u="none" strike="noStrike" dirty="0">
                          <a:effectLst/>
                        </a:rPr>
                        <a:t>2.1 Development of specific competencies and learning outcomes of curricula in WB</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t"/>
                      <a:r>
                        <a:rPr lang="en-US" sz="1800" u="none" strike="noStrike">
                          <a:effectLst/>
                        </a:rPr>
                        <a:t>4/15/2019</a:t>
                      </a:r>
                      <a:endParaRPr lang="en-US" sz="1800" b="0" i="0" u="none" strike="noStrike">
                        <a:solidFill>
                          <a:srgbClr val="000000"/>
                        </a:solidFill>
                        <a:effectLst/>
                        <a:latin typeface="Calibri" panose="020F0502020204030204" pitchFamily="34" charset="0"/>
                      </a:endParaRPr>
                    </a:p>
                  </a:txBody>
                  <a:tcPr marL="7620" marR="7620" marT="7620" marB="0"/>
                </a:tc>
                <a:tc>
                  <a:txBody>
                    <a:bodyPr/>
                    <a:lstStyle/>
                    <a:p>
                      <a:r>
                        <a:rPr lang="en-US" dirty="0"/>
                        <a:t>14-10-2019</a:t>
                      </a:r>
                    </a:p>
                  </a:txBody>
                  <a:tcPr/>
                </a:tc>
                <a:extLst>
                  <a:ext uri="{0D108BD9-81ED-4DB2-BD59-A6C34878D82A}">
                    <a16:rowId xmlns:a16="http://schemas.microsoft.com/office/drawing/2014/main" val="882142548"/>
                  </a:ext>
                </a:extLst>
              </a:tr>
              <a:tr h="370840">
                <a:tc>
                  <a:txBody>
                    <a:bodyPr/>
                    <a:lstStyle/>
                    <a:p>
                      <a:pPr algn="l" fontAlgn="b"/>
                      <a:r>
                        <a:rPr lang="en-US" sz="1800" u="none" strike="noStrike">
                          <a:effectLst/>
                        </a:rPr>
                        <a:t>2.2 Development of courses content and syllabi</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t"/>
                      <a:r>
                        <a:rPr lang="en-US" sz="1800" u="none" strike="noStrike">
                          <a:effectLst/>
                        </a:rPr>
                        <a:t>5/15/2019</a:t>
                      </a:r>
                      <a:endParaRPr lang="en-US" sz="1800" b="0" i="0" u="none" strike="noStrike">
                        <a:solidFill>
                          <a:srgbClr val="000000"/>
                        </a:solidFill>
                        <a:effectLst/>
                        <a:latin typeface="Calibri" panose="020F0502020204030204" pitchFamily="34" charset="0"/>
                      </a:endParaRPr>
                    </a:p>
                  </a:txBody>
                  <a:tcPr marL="7620" marR="7620" marT="7620" marB="0"/>
                </a:tc>
                <a:tc>
                  <a:txBody>
                    <a:bodyPr/>
                    <a:lstStyle/>
                    <a:p>
                      <a:r>
                        <a:rPr lang="en-GB" sz="1800" kern="1200" dirty="0">
                          <a:solidFill>
                            <a:schemeClr val="tx1"/>
                          </a:solidFill>
                          <a:effectLst/>
                          <a:latin typeface="+mn-lt"/>
                          <a:ea typeface="+mn-ea"/>
                          <a:cs typeface="+mn-cs"/>
                        </a:rPr>
                        <a:t>14-01-2020</a:t>
                      </a:r>
                      <a:endParaRPr lang="en-US" dirty="0"/>
                    </a:p>
                  </a:txBody>
                  <a:tcPr/>
                </a:tc>
                <a:extLst>
                  <a:ext uri="{0D108BD9-81ED-4DB2-BD59-A6C34878D82A}">
                    <a16:rowId xmlns:a16="http://schemas.microsoft.com/office/drawing/2014/main" val="1166915937"/>
                  </a:ext>
                </a:extLst>
              </a:tr>
              <a:tr h="370840">
                <a:tc>
                  <a:txBody>
                    <a:bodyPr/>
                    <a:lstStyle/>
                    <a:p>
                      <a:pPr algn="l" fontAlgn="b"/>
                      <a:r>
                        <a:rPr lang="en-US" sz="1800" u="none" strike="noStrike">
                          <a:effectLst/>
                        </a:rPr>
                        <a:t>2.3 Innovation of existing and development of new master curricula for WRM in WB </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t"/>
                      <a:r>
                        <a:rPr lang="en-US" sz="1800" u="none" strike="noStrike">
                          <a:effectLst/>
                        </a:rPr>
                        <a:t>5/15/2019</a:t>
                      </a:r>
                      <a:endParaRPr lang="en-US" sz="1800" b="0" i="0" u="none" strike="noStrike">
                        <a:solidFill>
                          <a:srgbClr val="000000"/>
                        </a:solidFill>
                        <a:effectLst/>
                        <a:latin typeface="Calibri" panose="020F0502020204030204" pitchFamily="34" charset="0"/>
                      </a:endParaRPr>
                    </a:p>
                  </a:txBody>
                  <a:tcPr marL="7620" marR="7620" marT="7620" marB="0"/>
                </a:tc>
                <a:tc>
                  <a:txBody>
                    <a:bodyPr/>
                    <a:lstStyle/>
                    <a:p>
                      <a:r>
                        <a:rPr lang="en-GB" sz="1800" kern="1200" dirty="0">
                          <a:solidFill>
                            <a:schemeClr val="tx1"/>
                          </a:solidFill>
                          <a:effectLst/>
                          <a:latin typeface="+mn-lt"/>
                          <a:ea typeface="+mn-ea"/>
                          <a:cs typeface="+mn-cs"/>
                        </a:rPr>
                        <a:t>14-01-2020</a:t>
                      </a:r>
                      <a:endParaRPr lang="en-US" dirty="0"/>
                    </a:p>
                  </a:txBody>
                  <a:tcPr/>
                </a:tc>
                <a:extLst>
                  <a:ext uri="{0D108BD9-81ED-4DB2-BD59-A6C34878D82A}">
                    <a16:rowId xmlns:a16="http://schemas.microsoft.com/office/drawing/2014/main" val="1968199562"/>
                  </a:ext>
                </a:extLst>
              </a:tr>
              <a:tr h="370840">
                <a:tc>
                  <a:txBody>
                    <a:bodyPr/>
                    <a:lstStyle/>
                    <a:p>
                      <a:pPr algn="l" fontAlgn="b"/>
                      <a:r>
                        <a:rPr lang="en-US" sz="1800" u="none" strike="noStrike">
                          <a:effectLst/>
                        </a:rPr>
                        <a:t>2.4 Accreditation of master curricula</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t"/>
                      <a:r>
                        <a:rPr lang="en-US" sz="1800" u="none" strike="noStrike">
                          <a:effectLst/>
                        </a:rPr>
                        <a:t>12/15/2019</a:t>
                      </a:r>
                      <a:endParaRPr lang="en-US" sz="1800" b="0" i="0" u="none" strike="noStrike">
                        <a:solidFill>
                          <a:srgbClr val="000000"/>
                        </a:solidFill>
                        <a:effectLst/>
                        <a:latin typeface="Calibri" panose="020F0502020204030204" pitchFamily="34" charset="0"/>
                      </a:endParaRPr>
                    </a:p>
                  </a:txBody>
                  <a:tcPr marL="7620" marR="7620" marT="7620" marB="0"/>
                </a:tc>
                <a:tc>
                  <a:txBody>
                    <a:bodyPr/>
                    <a:lstStyle/>
                    <a:p>
                      <a:r>
                        <a:rPr lang="en-GB" sz="1800" kern="1200" dirty="0">
                          <a:solidFill>
                            <a:schemeClr val="tx1"/>
                          </a:solidFill>
                          <a:effectLst/>
                          <a:latin typeface="+mn-lt"/>
                          <a:ea typeface="+mn-ea"/>
                          <a:cs typeface="+mn-cs"/>
                        </a:rPr>
                        <a:t>14-09-2020</a:t>
                      </a:r>
                      <a:endParaRPr lang="en-US" dirty="0"/>
                    </a:p>
                  </a:txBody>
                  <a:tcPr/>
                </a:tc>
                <a:extLst>
                  <a:ext uri="{0D108BD9-81ED-4DB2-BD59-A6C34878D82A}">
                    <a16:rowId xmlns:a16="http://schemas.microsoft.com/office/drawing/2014/main" val="347933234"/>
                  </a:ext>
                </a:extLst>
              </a:tr>
              <a:tr h="370840">
                <a:tc>
                  <a:txBody>
                    <a:bodyPr/>
                    <a:lstStyle/>
                    <a:p>
                      <a:pPr algn="l" fontAlgn="b"/>
                      <a:r>
                        <a:rPr lang="en-US" sz="1800" u="none" strike="noStrike">
                          <a:effectLst/>
                        </a:rPr>
                        <a:t>2.5 Theme-based training of teaching staff for acquiring new teaching and learning methods</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t"/>
                      <a:r>
                        <a:rPr lang="en-US" sz="1800" u="none" strike="noStrike">
                          <a:effectLst/>
                        </a:rPr>
                        <a:t>5/15/2019</a:t>
                      </a:r>
                      <a:endParaRPr lang="en-US" sz="1800" b="0" i="0" u="none" strike="noStrike">
                        <a:solidFill>
                          <a:srgbClr val="000000"/>
                        </a:solidFill>
                        <a:effectLst/>
                        <a:latin typeface="Calibri" panose="020F0502020204030204" pitchFamily="34" charset="0"/>
                      </a:endParaRPr>
                    </a:p>
                  </a:txBody>
                  <a:tcPr marL="7620" marR="7620" marT="7620" marB="0"/>
                </a:tc>
                <a:tc>
                  <a:txBody>
                    <a:bodyPr/>
                    <a:lstStyle/>
                    <a:p>
                      <a:r>
                        <a:rPr lang="en-GB" sz="1800" kern="1200" dirty="0">
                          <a:solidFill>
                            <a:schemeClr val="tx1"/>
                          </a:solidFill>
                          <a:effectLst/>
                          <a:latin typeface="+mn-lt"/>
                          <a:ea typeface="+mn-ea"/>
                          <a:cs typeface="+mn-cs"/>
                        </a:rPr>
                        <a:t>14-03-2020</a:t>
                      </a:r>
                      <a:endParaRPr lang="en-US" dirty="0"/>
                    </a:p>
                  </a:txBody>
                  <a:tcPr/>
                </a:tc>
                <a:extLst>
                  <a:ext uri="{0D108BD9-81ED-4DB2-BD59-A6C34878D82A}">
                    <a16:rowId xmlns:a16="http://schemas.microsoft.com/office/drawing/2014/main" val="2862495806"/>
                  </a:ext>
                </a:extLst>
              </a:tr>
              <a:tr h="370840">
                <a:tc>
                  <a:txBody>
                    <a:bodyPr/>
                    <a:lstStyle/>
                    <a:p>
                      <a:pPr algn="l" fontAlgn="b"/>
                      <a:r>
                        <a:rPr lang="en-US" sz="1800" u="none" strike="noStrike" dirty="0">
                          <a:effectLst/>
                        </a:rPr>
                        <a:t>2.6 Purchasing of literature, software and laboratory equipment, installation and activation</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t"/>
                      <a:r>
                        <a:rPr lang="en-US" sz="1800" u="none" strike="noStrike" dirty="0">
                          <a:effectLst/>
                        </a:rPr>
                        <a:t>1/15/2019</a:t>
                      </a:r>
                      <a:endParaRPr lang="en-US" sz="1800" b="0" i="0" u="none" strike="noStrike" dirty="0">
                        <a:solidFill>
                          <a:srgbClr val="000000"/>
                        </a:solidFill>
                        <a:effectLst/>
                        <a:latin typeface="Calibri" panose="020F0502020204030204" pitchFamily="34" charset="0"/>
                      </a:endParaRPr>
                    </a:p>
                  </a:txBody>
                  <a:tcPr marL="7620" marR="7620" marT="7620" marB="0"/>
                </a:tc>
                <a:tc>
                  <a:txBody>
                    <a:bodyPr/>
                    <a:lstStyle/>
                    <a:p>
                      <a:r>
                        <a:rPr lang="en-GB" sz="1800" kern="1200" dirty="0">
                          <a:solidFill>
                            <a:schemeClr val="tx1"/>
                          </a:solidFill>
                          <a:effectLst/>
                          <a:latin typeface="+mn-lt"/>
                          <a:ea typeface="+mn-ea"/>
                          <a:cs typeface="+mn-cs"/>
                        </a:rPr>
                        <a:t>14-11-2019</a:t>
                      </a:r>
                      <a:endParaRPr lang="en-US" dirty="0"/>
                    </a:p>
                  </a:txBody>
                  <a:tcPr/>
                </a:tc>
                <a:extLst>
                  <a:ext uri="{0D108BD9-81ED-4DB2-BD59-A6C34878D82A}">
                    <a16:rowId xmlns:a16="http://schemas.microsoft.com/office/drawing/2014/main" val="1248383122"/>
                  </a:ext>
                </a:extLst>
              </a:tr>
            </a:tbl>
          </a:graphicData>
        </a:graphic>
      </p:graphicFrame>
    </p:spTree>
    <p:extLst>
      <p:ext uri="{BB962C8B-B14F-4D97-AF65-F5344CB8AC3E}">
        <p14:creationId xmlns:p14="http://schemas.microsoft.com/office/powerpoint/2010/main" val="341861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a:extLst>
              <a:ext uri="{FF2B5EF4-FFF2-40B4-BE49-F238E27FC236}">
                <a16:creationId xmlns:a16="http://schemas.microsoft.com/office/drawing/2014/main" id="{E55F08E9-7B30-425D-AB20-DBA81FC6EA9E}"/>
              </a:ext>
            </a:extLst>
          </p:cNvPr>
          <p:cNvSpPr/>
          <p:nvPr/>
        </p:nvSpPr>
        <p:spPr>
          <a:xfrm>
            <a:off x="2362200" y="718876"/>
            <a:ext cx="4414451" cy="461665"/>
          </a:xfrm>
          <a:prstGeom prst="rect">
            <a:avLst/>
          </a:prstGeom>
          <a:ln w="38100">
            <a:solidFill>
              <a:srgbClr val="00B0F0"/>
            </a:solidFill>
          </a:ln>
        </p:spPr>
        <p:txBody>
          <a:bodyPr wrap="square">
            <a:spAutoFit/>
          </a:bodyPr>
          <a:lstStyle/>
          <a:p>
            <a:pPr algn="ctr"/>
            <a:r>
              <a:rPr lang="en-US" sz="2400" b="1" dirty="0"/>
              <a:t>Water Resources Management</a:t>
            </a:r>
          </a:p>
        </p:txBody>
      </p:sp>
      <p:grpSp>
        <p:nvGrpSpPr>
          <p:cNvPr id="17" name="Group 16">
            <a:extLst>
              <a:ext uri="{FF2B5EF4-FFF2-40B4-BE49-F238E27FC236}">
                <a16:creationId xmlns:a16="http://schemas.microsoft.com/office/drawing/2014/main" id="{109773A2-D9E2-43EC-8479-C5EA18BC17A0}"/>
              </a:ext>
            </a:extLst>
          </p:cNvPr>
          <p:cNvGrpSpPr/>
          <p:nvPr/>
        </p:nvGrpSpPr>
        <p:grpSpPr>
          <a:xfrm>
            <a:off x="245657" y="1295400"/>
            <a:ext cx="3932287" cy="2114085"/>
            <a:chOff x="245657" y="1295400"/>
            <a:chExt cx="3932287" cy="2114085"/>
          </a:xfrm>
        </p:grpSpPr>
        <p:sp>
          <p:nvSpPr>
            <p:cNvPr id="5" name="Flowchart: Process 4">
              <a:extLst>
                <a:ext uri="{FF2B5EF4-FFF2-40B4-BE49-F238E27FC236}">
                  <a16:creationId xmlns:a16="http://schemas.microsoft.com/office/drawing/2014/main" id="{71377DAB-E13B-4F73-A083-0AEF592CBB4C}"/>
                </a:ext>
              </a:extLst>
            </p:cNvPr>
            <p:cNvSpPr/>
            <p:nvPr/>
          </p:nvSpPr>
          <p:spPr>
            <a:xfrm rot="21178092">
              <a:off x="245657" y="1608678"/>
              <a:ext cx="3932287" cy="180080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Integrated Water Resources Management (IWRM) </a:t>
              </a:r>
            </a:p>
            <a:p>
              <a:pPr algn="ctr"/>
              <a:r>
                <a:rPr lang="en-US" dirty="0"/>
                <a:t>multi-disciplinary approach to water resources management issues, involving scientists, engineers, economists, legal experts and sociologists</a:t>
              </a:r>
              <a:endParaRPr lang="en-US" b="1" dirty="0"/>
            </a:p>
          </p:txBody>
        </p:sp>
        <p:cxnSp>
          <p:nvCxnSpPr>
            <p:cNvPr id="16" name="Straight Arrow Connector 15">
              <a:extLst>
                <a:ext uri="{FF2B5EF4-FFF2-40B4-BE49-F238E27FC236}">
                  <a16:creationId xmlns:a16="http://schemas.microsoft.com/office/drawing/2014/main" id="{E64AAE2E-9695-4919-B8F8-F461366885BA}"/>
                </a:ext>
              </a:extLst>
            </p:cNvPr>
            <p:cNvCxnSpPr/>
            <p:nvPr/>
          </p:nvCxnSpPr>
          <p:spPr>
            <a:xfrm flipH="1">
              <a:off x="1981200" y="1295400"/>
              <a:ext cx="609600" cy="228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FCBD8E41-9E9D-447B-A967-D596F24803C7}"/>
              </a:ext>
            </a:extLst>
          </p:cNvPr>
          <p:cNvGrpSpPr/>
          <p:nvPr/>
        </p:nvGrpSpPr>
        <p:grpSpPr>
          <a:xfrm>
            <a:off x="4740379" y="1263708"/>
            <a:ext cx="4123256" cy="2406720"/>
            <a:chOff x="4740379" y="1263708"/>
            <a:chExt cx="4123256" cy="2406720"/>
          </a:xfrm>
        </p:grpSpPr>
        <p:sp>
          <p:nvSpPr>
            <p:cNvPr id="12" name="Flowchart: Process 11">
              <a:extLst>
                <a:ext uri="{FF2B5EF4-FFF2-40B4-BE49-F238E27FC236}">
                  <a16:creationId xmlns:a16="http://schemas.microsoft.com/office/drawing/2014/main" id="{03D0CC63-1533-4E63-A0ED-1104CD0526C7}"/>
                </a:ext>
              </a:extLst>
            </p:cNvPr>
            <p:cNvSpPr/>
            <p:nvPr/>
          </p:nvSpPr>
          <p:spPr>
            <a:xfrm rot="831453">
              <a:off x="5763574" y="1631811"/>
              <a:ext cx="3100061" cy="203861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Sustainable Water Resources Management</a:t>
              </a:r>
            </a:p>
            <a:p>
              <a:pPr algn="ctr"/>
              <a:r>
                <a:rPr lang="en-US" dirty="0"/>
                <a:t>Economic viability/feasibility, technical excellence, social security and participation, environmental protection</a:t>
              </a:r>
              <a:endParaRPr lang="en-US" b="1" dirty="0"/>
            </a:p>
          </p:txBody>
        </p:sp>
        <p:cxnSp>
          <p:nvCxnSpPr>
            <p:cNvPr id="18" name="Straight Arrow Connector 17">
              <a:extLst>
                <a:ext uri="{FF2B5EF4-FFF2-40B4-BE49-F238E27FC236}">
                  <a16:creationId xmlns:a16="http://schemas.microsoft.com/office/drawing/2014/main" id="{4B265F16-111B-4240-9DD9-9C728CA42031}"/>
                </a:ext>
              </a:extLst>
            </p:cNvPr>
            <p:cNvCxnSpPr>
              <a:cxnSpLocks/>
            </p:cNvCxnSpPr>
            <p:nvPr/>
          </p:nvCxnSpPr>
          <p:spPr>
            <a:xfrm>
              <a:off x="4740379" y="1263708"/>
              <a:ext cx="1244813" cy="4638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FF2645D-BBA1-49B4-9C30-8B87B7AAC06A}"/>
              </a:ext>
            </a:extLst>
          </p:cNvPr>
          <p:cNvGrpSpPr/>
          <p:nvPr/>
        </p:nvGrpSpPr>
        <p:grpSpPr>
          <a:xfrm>
            <a:off x="273627" y="1263708"/>
            <a:ext cx="4145973" cy="4409597"/>
            <a:chOff x="273627" y="1263708"/>
            <a:chExt cx="4145973" cy="4409597"/>
          </a:xfrm>
        </p:grpSpPr>
        <p:sp>
          <p:nvSpPr>
            <p:cNvPr id="13" name="Flowchart: Process 12">
              <a:extLst>
                <a:ext uri="{FF2B5EF4-FFF2-40B4-BE49-F238E27FC236}">
                  <a16:creationId xmlns:a16="http://schemas.microsoft.com/office/drawing/2014/main" id="{29DF53CD-33A6-48E5-93CB-6C82A5AA51C6}"/>
                </a:ext>
              </a:extLst>
            </p:cNvPr>
            <p:cNvSpPr/>
            <p:nvPr/>
          </p:nvSpPr>
          <p:spPr>
            <a:xfrm rot="802829">
              <a:off x="273627" y="4385834"/>
              <a:ext cx="3694450" cy="12874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Nexus approaches</a:t>
              </a:r>
            </a:p>
            <a:p>
              <a:pPr algn="ctr"/>
              <a:r>
                <a:rPr lang="en-US" dirty="0"/>
                <a:t>interconnection of water-energy-food-environment</a:t>
              </a:r>
              <a:endParaRPr lang="en-US" b="1" dirty="0"/>
            </a:p>
          </p:txBody>
        </p:sp>
        <p:cxnSp>
          <p:nvCxnSpPr>
            <p:cNvPr id="22" name="Straight Arrow Connector 21">
              <a:extLst>
                <a:ext uri="{FF2B5EF4-FFF2-40B4-BE49-F238E27FC236}">
                  <a16:creationId xmlns:a16="http://schemas.microsoft.com/office/drawing/2014/main" id="{F4F8C290-68AD-4939-AD34-8F5A41B835D3}"/>
                </a:ext>
              </a:extLst>
            </p:cNvPr>
            <p:cNvCxnSpPr>
              <a:cxnSpLocks/>
            </p:cNvCxnSpPr>
            <p:nvPr/>
          </p:nvCxnSpPr>
          <p:spPr>
            <a:xfrm flipH="1">
              <a:off x="2362200" y="1263708"/>
              <a:ext cx="2057400" cy="29876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81C5A403-4ADA-4F64-A154-6465D783D95A}"/>
              </a:ext>
            </a:extLst>
          </p:cNvPr>
          <p:cNvGrpSpPr/>
          <p:nvPr/>
        </p:nvGrpSpPr>
        <p:grpSpPr>
          <a:xfrm>
            <a:off x="4663605" y="1370456"/>
            <a:ext cx="4283840" cy="4257022"/>
            <a:chOff x="4663605" y="1370456"/>
            <a:chExt cx="4283840" cy="4257022"/>
          </a:xfrm>
        </p:grpSpPr>
        <p:sp>
          <p:nvSpPr>
            <p:cNvPr id="14" name="Flowchart: Process 13">
              <a:extLst>
                <a:ext uri="{FF2B5EF4-FFF2-40B4-BE49-F238E27FC236}">
                  <a16:creationId xmlns:a16="http://schemas.microsoft.com/office/drawing/2014/main" id="{58B5879E-A593-4E46-9D13-801EF92E2FFD}"/>
                </a:ext>
              </a:extLst>
            </p:cNvPr>
            <p:cNvSpPr/>
            <p:nvPr/>
          </p:nvSpPr>
          <p:spPr>
            <a:xfrm rot="21230883">
              <a:off x="6156952" y="4340007"/>
              <a:ext cx="2790493" cy="12874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Water governance</a:t>
              </a:r>
            </a:p>
            <a:p>
              <a:pPr algn="ctr"/>
              <a:r>
                <a:rPr lang="en-US" dirty="0"/>
                <a:t>rules, practices, and processes for policy-makers</a:t>
              </a:r>
              <a:endParaRPr lang="en-US" b="1" dirty="0"/>
            </a:p>
          </p:txBody>
        </p:sp>
        <p:cxnSp>
          <p:nvCxnSpPr>
            <p:cNvPr id="25" name="Straight Arrow Connector 24">
              <a:extLst>
                <a:ext uri="{FF2B5EF4-FFF2-40B4-BE49-F238E27FC236}">
                  <a16:creationId xmlns:a16="http://schemas.microsoft.com/office/drawing/2014/main" id="{D9A54FFD-18A8-4C2C-BF22-B288BA6C505D}"/>
                </a:ext>
              </a:extLst>
            </p:cNvPr>
            <p:cNvCxnSpPr>
              <a:cxnSpLocks/>
            </p:cNvCxnSpPr>
            <p:nvPr/>
          </p:nvCxnSpPr>
          <p:spPr>
            <a:xfrm>
              <a:off x="4663605" y="1370456"/>
              <a:ext cx="1976266" cy="29317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8134CA5C-BA57-4449-94EA-EE7C4A7F99F1}"/>
              </a:ext>
            </a:extLst>
          </p:cNvPr>
          <p:cNvGrpSpPr/>
          <p:nvPr/>
        </p:nvGrpSpPr>
        <p:grpSpPr>
          <a:xfrm>
            <a:off x="3585386" y="1416108"/>
            <a:ext cx="2272877" cy="3165536"/>
            <a:chOff x="3585386" y="1416108"/>
            <a:chExt cx="2272877" cy="3165536"/>
          </a:xfrm>
        </p:grpSpPr>
        <p:sp>
          <p:nvSpPr>
            <p:cNvPr id="15" name="Flowchart: Process 14">
              <a:extLst>
                <a:ext uri="{FF2B5EF4-FFF2-40B4-BE49-F238E27FC236}">
                  <a16:creationId xmlns:a16="http://schemas.microsoft.com/office/drawing/2014/main" id="{19A238E1-557F-4B2E-A8ED-C16B0F051263}"/>
                </a:ext>
              </a:extLst>
            </p:cNvPr>
            <p:cNvSpPr/>
            <p:nvPr/>
          </p:nvSpPr>
          <p:spPr>
            <a:xfrm rot="272084">
              <a:off x="3585386" y="3613263"/>
              <a:ext cx="2272877" cy="96838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National or transboundary</a:t>
              </a:r>
              <a:endParaRPr lang="en-US" b="1" dirty="0"/>
            </a:p>
          </p:txBody>
        </p:sp>
        <p:cxnSp>
          <p:nvCxnSpPr>
            <p:cNvPr id="28" name="Straight Arrow Connector 27">
              <a:extLst>
                <a:ext uri="{FF2B5EF4-FFF2-40B4-BE49-F238E27FC236}">
                  <a16:creationId xmlns:a16="http://schemas.microsoft.com/office/drawing/2014/main" id="{CDDF1EA3-A065-4941-ABA2-6029DAF4E171}"/>
                </a:ext>
              </a:extLst>
            </p:cNvPr>
            <p:cNvCxnSpPr>
              <a:cxnSpLocks/>
            </p:cNvCxnSpPr>
            <p:nvPr/>
          </p:nvCxnSpPr>
          <p:spPr>
            <a:xfrm>
              <a:off x="4572000" y="1416108"/>
              <a:ext cx="168379" cy="19379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7E321C1F-D335-4801-8180-C3EA16835A4A}"/>
              </a:ext>
            </a:extLst>
          </p:cNvPr>
          <p:cNvGrpSpPr/>
          <p:nvPr/>
        </p:nvGrpSpPr>
        <p:grpSpPr>
          <a:xfrm>
            <a:off x="4426969" y="1416108"/>
            <a:ext cx="1635044" cy="4651609"/>
            <a:chOff x="3551233" y="1446867"/>
            <a:chExt cx="2272877" cy="3134121"/>
          </a:xfrm>
        </p:grpSpPr>
        <p:sp>
          <p:nvSpPr>
            <p:cNvPr id="35" name="Flowchart: Process 34">
              <a:extLst>
                <a:ext uri="{FF2B5EF4-FFF2-40B4-BE49-F238E27FC236}">
                  <a16:creationId xmlns:a16="http://schemas.microsoft.com/office/drawing/2014/main" id="{573B7A91-A831-4037-9D8F-B30A20C454E7}"/>
                </a:ext>
              </a:extLst>
            </p:cNvPr>
            <p:cNvSpPr/>
            <p:nvPr/>
          </p:nvSpPr>
          <p:spPr>
            <a:xfrm rot="272084">
              <a:off x="3551233" y="4031368"/>
              <a:ext cx="2272877" cy="5496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a:t>
              </a:r>
              <a:endParaRPr lang="en-US" b="1" dirty="0"/>
            </a:p>
          </p:txBody>
        </p:sp>
        <p:cxnSp>
          <p:nvCxnSpPr>
            <p:cNvPr id="36" name="Straight Arrow Connector 35">
              <a:extLst>
                <a:ext uri="{FF2B5EF4-FFF2-40B4-BE49-F238E27FC236}">
                  <a16:creationId xmlns:a16="http://schemas.microsoft.com/office/drawing/2014/main" id="{E892B5F8-5ACA-4C3A-ABE7-6E09CFFDCD5E}"/>
                </a:ext>
              </a:extLst>
            </p:cNvPr>
            <p:cNvCxnSpPr>
              <a:cxnSpLocks/>
            </p:cNvCxnSpPr>
            <p:nvPr/>
          </p:nvCxnSpPr>
          <p:spPr>
            <a:xfrm>
              <a:off x="3880181" y="1446867"/>
              <a:ext cx="1143769" cy="25026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364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1259</Words>
  <Application>Microsoft Office PowerPoint</Application>
  <PresentationFormat>On-screen Show (4:3)</PresentationFormat>
  <Paragraphs>187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Ch. Skoulikaris</dc:creator>
  <cp:lastModifiedBy>pprinos</cp:lastModifiedBy>
  <cp:revision>25</cp:revision>
  <dcterms:created xsi:type="dcterms:W3CDTF">2006-08-16T00:00:00Z</dcterms:created>
  <dcterms:modified xsi:type="dcterms:W3CDTF">2018-12-24T17:26:08Z</dcterms:modified>
</cp:coreProperties>
</file>